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4"/>
  </p:notesMasterIdLst>
  <p:sldIdLst>
    <p:sldId id="262" r:id="rId2"/>
    <p:sldId id="260" r:id="rId3"/>
  </p:sldIdLst>
  <p:sldSz cx="7561263" cy="10548938"/>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23">
          <p15:clr>
            <a:srgbClr val="A4A3A4"/>
          </p15:clr>
        </p15:guide>
        <p15:guide id="2" pos="238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東京都" initials="T" lastIdx="0" clrIdx="0">
    <p:extLst>
      <p:ext uri="{19B8F6BF-5375-455C-9EA6-DF929625EA0E}">
        <p15:presenceInfo xmlns:p15="http://schemas.microsoft.com/office/powerpoint/2012/main" userId="東京都" providerId="None"/>
      </p:ext>
    </p:extLst>
  </p:cmAuthor>
  <p:cmAuthor id="2" name="能城 友明" initials="能城" lastIdx="1" clrIdx="1">
    <p:extLst>
      <p:ext uri="{19B8F6BF-5375-455C-9EA6-DF929625EA0E}">
        <p15:presenceInfo xmlns:p15="http://schemas.microsoft.com/office/powerpoint/2012/main" userId="S-1-5-21-3532866393-2361157426-2676862229-1511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CCECFF"/>
    <a:srgbClr val="3366FF"/>
    <a:srgbClr val="336600"/>
    <a:srgbClr val="953735"/>
    <a:srgbClr val="C0504D"/>
    <a:srgbClr val="FFFFFF"/>
    <a:srgbClr val="FFFF99"/>
    <a:srgbClr val="99FF99"/>
    <a:srgbClr val="C9C4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7" d="100"/>
          <a:sy n="77" d="100"/>
        </p:scale>
        <p:origin x="592" y="88"/>
      </p:cViewPr>
      <p:guideLst>
        <p:guide orient="horz" pos="3323"/>
        <p:guide pos="238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notesMaster" Target="notesMasters/notesMaster1.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3" y="0"/>
            <a:ext cx="2949787" cy="496967"/>
          </a:xfrm>
          <a:prstGeom prst="rect">
            <a:avLst/>
          </a:prstGeom>
        </p:spPr>
        <p:txBody>
          <a:bodyPr vert="horz" lIns="92222" tIns="46112" rIns="92222" bIns="46112"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40" y="0"/>
            <a:ext cx="2949787" cy="496967"/>
          </a:xfrm>
          <a:prstGeom prst="rect">
            <a:avLst/>
          </a:prstGeom>
        </p:spPr>
        <p:txBody>
          <a:bodyPr vert="horz" lIns="92222" tIns="46112" rIns="92222" bIns="46112" rtlCol="0"/>
          <a:lstStyle>
            <a:lvl1pPr algn="r">
              <a:defRPr sz="1200"/>
            </a:lvl1pPr>
          </a:lstStyle>
          <a:p>
            <a:fld id="{EDF92AD5-355F-4188-BF2E-9D34F0193364}" type="datetimeFigureOut">
              <a:rPr kumimoji="1" lang="ja-JP" altLang="en-US" smtClean="0"/>
              <a:t>2025/7/24</a:t>
            </a:fld>
            <a:endParaRPr kumimoji="1" lang="ja-JP" altLang="en-US"/>
          </a:p>
        </p:txBody>
      </p:sp>
      <p:sp>
        <p:nvSpPr>
          <p:cNvPr id="4" name="スライド イメージ プレースホルダー 3"/>
          <p:cNvSpPr>
            <a:spLocks noGrp="1" noRot="1" noChangeAspect="1"/>
          </p:cNvSpPr>
          <p:nvPr>
            <p:ph type="sldImg" idx="2"/>
          </p:nvPr>
        </p:nvSpPr>
        <p:spPr>
          <a:xfrm>
            <a:off x="2066925" y="744538"/>
            <a:ext cx="2673350" cy="3729037"/>
          </a:xfrm>
          <a:prstGeom prst="rect">
            <a:avLst/>
          </a:prstGeom>
          <a:noFill/>
          <a:ln w="12700">
            <a:solidFill>
              <a:prstClr val="black"/>
            </a:solidFill>
          </a:ln>
        </p:spPr>
        <p:txBody>
          <a:bodyPr vert="horz" lIns="92222" tIns="46112" rIns="92222" bIns="46112" rtlCol="0" anchor="ctr"/>
          <a:lstStyle/>
          <a:p>
            <a:endParaRPr lang="ja-JP" altLang="en-US"/>
          </a:p>
        </p:txBody>
      </p:sp>
      <p:sp>
        <p:nvSpPr>
          <p:cNvPr id="5" name="ノート プレースホルダー 4"/>
          <p:cNvSpPr>
            <a:spLocks noGrp="1"/>
          </p:cNvSpPr>
          <p:nvPr>
            <p:ph type="body" sz="quarter" idx="3"/>
          </p:nvPr>
        </p:nvSpPr>
        <p:spPr>
          <a:xfrm>
            <a:off x="680721" y="4721189"/>
            <a:ext cx="5445760" cy="4472702"/>
          </a:xfrm>
          <a:prstGeom prst="rect">
            <a:avLst/>
          </a:prstGeom>
        </p:spPr>
        <p:txBody>
          <a:bodyPr vert="horz" lIns="92222" tIns="46112" rIns="92222" bIns="46112"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3" y="9440646"/>
            <a:ext cx="2949787" cy="496967"/>
          </a:xfrm>
          <a:prstGeom prst="rect">
            <a:avLst/>
          </a:prstGeom>
        </p:spPr>
        <p:txBody>
          <a:bodyPr vert="horz" lIns="92222" tIns="46112" rIns="92222" bIns="46112"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40" y="9440646"/>
            <a:ext cx="2949787" cy="496967"/>
          </a:xfrm>
          <a:prstGeom prst="rect">
            <a:avLst/>
          </a:prstGeom>
        </p:spPr>
        <p:txBody>
          <a:bodyPr vert="horz" lIns="92222" tIns="46112" rIns="92222" bIns="46112" rtlCol="0" anchor="b"/>
          <a:lstStyle>
            <a:lvl1pPr algn="r">
              <a:defRPr sz="1200"/>
            </a:lvl1pPr>
          </a:lstStyle>
          <a:p>
            <a:fld id="{0CCBF978-F06C-48BD-8AAA-B5C845CAD7D3}" type="slidenum">
              <a:rPr kumimoji="1" lang="ja-JP" altLang="en-US" smtClean="0"/>
              <a:t>‹#›</a:t>
            </a:fld>
            <a:endParaRPr kumimoji="1" lang="ja-JP" altLang="en-US"/>
          </a:p>
        </p:txBody>
      </p:sp>
    </p:spTree>
    <p:extLst>
      <p:ext uri="{BB962C8B-B14F-4D97-AF65-F5344CB8AC3E}">
        <p14:creationId xmlns:p14="http://schemas.microsoft.com/office/powerpoint/2010/main" val="294660527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0CCBF978-F06C-48BD-8AAA-B5C845CAD7D3}" type="slidenum">
              <a:rPr kumimoji="1" lang="ja-JP" altLang="en-US" smtClean="0"/>
              <a:t>1</a:t>
            </a:fld>
            <a:endParaRPr kumimoji="1" lang="ja-JP" altLang="en-US"/>
          </a:p>
        </p:txBody>
      </p:sp>
    </p:spTree>
    <p:extLst>
      <p:ext uri="{BB962C8B-B14F-4D97-AF65-F5344CB8AC3E}">
        <p14:creationId xmlns:p14="http://schemas.microsoft.com/office/powerpoint/2010/main" val="3700402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67095" y="3277011"/>
            <a:ext cx="6427074" cy="2261184"/>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134190" y="5977731"/>
            <a:ext cx="5292884" cy="269584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AFA55F42-1730-46A5-834D-557CAA8ADC3D}" type="datetimeFigureOut">
              <a:rPr kumimoji="1" lang="ja-JP" altLang="en-US" smtClean="0"/>
              <a:pPr/>
              <a:t>2025/7/24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D1537A7-3F58-4490-A715-D27D5EB1DD22}" type="slidenum">
              <a:rPr kumimoji="1" lang="ja-JP" altLang="en-US" smtClean="0"/>
              <a:pPr/>
              <a:t>‹#›</a:t>
            </a:fld>
            <a:endParaRPr kumimoji="1" lang="ja-JP" altLang="en-US"/>
          </a:p>
        </p:txBody>
      </p:sp>
    </p:spTree>
    <p:extLst>
      <p:ext uri="{BB962C8B-B14F-4D97-AF65-F5344CB8AC3E}">
        <p14:creationId xmlns:p14="http://schemas.microsoft.com/office/powerpoint/2010/main" val="40063972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AFA55F42-1730-46A5-834D-557CAA8ADC3D}" type="datetimeFigureOut">
              <a:rPr kumimoji="1" lang="ja-JP" altLang="en-US" smtClean="0"/>
              <a:pPr/>
              <a:t>2025/7/24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D1537A7-3F58-4490-A715-D27D5EB1DD22}" type="slidenum">
              <a:rPr kumimoji="1" lang="ja-JP" altLang="en-US" smtClean="0"/>
              <a:pPr/>
              <a:t>‹#›</a:t>
            </a:fld>
            <a:endParaRPr kumimoji="1" lang="ja-JP" altLang="en-US"/>
          </a:p>
        </p:txBody>
      </p:sp>
    </p:spTree>
    <p:extLst>
      <p:ext uri="{BB962C8B-B14F-4D97-AF65-F5344CB8AC3E}">
        <p14:creationId xmlns:p14="http://schemas.microsoft.com/office/powerpoint/2010/main" val="24917889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4111436" y="564076"/>
            <a:ext cx="1275963" cy="11999417"/>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283549" y="564076"/>
            <a:ext cx="3701868" cy="11999417"/>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AFA55F42-1730-46A5-834D-557CAA8ADC3D}" type="datetimeFigureOut">
              <a:rPr kumimoji="1" lang="ja-JP" altLang="en-US" smtClean="0"/>
              <a:pPr/>
              <a:t>2025/7/24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D1537A7-3F58-4490-A715-D27D5EB1DD22}" type="slidenum">
              <a:rPr kumimoji="1" lang="ja-JP" altLang="en-US" smtClean="0"/>
              <a:pPr/>
              <a:t>‹#›</a:t>
            </a:fld>
            <a:endParaRPr kumimoji="1" lang="ja-JP" altLang="en-US"/>
          </a:p>
        </p:txBody>
      </p:sp>
    </p:spTree>
    <p:extLst>
      <p:ext uri="{BB962C8B-B14F-4D97-AF65-F5344CB8AC3E}">
        <p14:creationId xmlns:p14="http://schemas.microsoft.com/office/powerpoint/2010/main" val="22686142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AFA55F42-1730-46A5-834D-557CAA8ADC3D}" type="datetimeFigureOut">
              <a:rPr kumimoji="1" lang="ja-JP" altLang="en-US" smtClean="0"/>
              <a:pPr/>
              <a:t>2025/7/24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D1537A7-3F58-4490-A715-D27D5EB1DD22}" type="slidenum">
              <a:rPr kumimoji="1" lang="ja-JP" altLang="en-US" smtClean="0"/>
              <a:pPr/>
              <a:t>‹#›</a:t>
            </a:fld>
            <a:endParaRPr kumimoji="1" lang="ja-JP" altLang="en-US"/>
          </a:p>
        </p:txBody>
      </p:sp>
    </p:spTree>
    <p:extLst>
      <p:ext uri="{BB962C8B-B14F-4D97-AF65-F5344CB8AC3E}">
        <p14:creationId xmlns:p14="http://schemas.microsoft.com/office/powerpoint/2010/main" val="39971803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97288" y="6778670"/>
            <a:ext cx="6427074" cy="2095136"/>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597288" y="4471093"/>
            <a:ext cx="6427074" cy="230757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AFA55F42-1730-46A5-834D-557CAA8ADC3D}" type="datetimeFigureOut">
              <a:rPr kumimoji="1" lang="ja-JP" altLang="en-US" smtClean="0"/>
              <a:pPr/>
              <a:t>2025/7/24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D1537A7-3F58-4490-A715-D27D5EB1DD22}" type="slidenum">
              <a:rPr kumimoji="1" lang="ja-JP" altLang="en-US" smtClean="0"/>
              <a:pPr/>
              <a:t>‹#›</a:t>
            </a:fld>
            <a:endParaRPr kumimoji="1" lang="ja-JP" altLang="en-US"/>
          </a:p>
        </p:txBody>
      </p:sp>
    </p:spTree>
    <p:extLst>
      <p:ext uri="{BB962C8B-B14F-4D97-AF65-F5344CB8AC3E}">
        <p14:creationId xmlns:p14="http://schemas.microsoft.com/office/powerpoint/2010/main" val="20019131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283549" y="3281894"/>
            <a:ext cx="2488915" cy="928160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2898486" y="3281894"/>
            <a:ext cx="2488915" cy="928160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AFA55F42-1730-46A5-834D-557CAA8ADC3D}" type="datetimeFigureOut">
              <a:rPr kumimoji="1" lang="ja-JP" altLang="en-US" smtClean="0"/>
              <a:pPr/>
              <a:t>2025/7/24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ED1537A7-3F58-4490-A715-D27D5EB1DD22}" type="slidenum">
              <a:rPr kumimoji="1" lang="ja-JP" altLang="en-US" smtClean="0"/>
              <a:pPr/>
              <a:t>‹#›</a:t>
            </a:fld>
            <a:endParaRPr kumimoji="1" lang="ja-JP" altLang="en-US"/>
          </a:p>
        </p:txBody>
      </p:sp>
    </p:spTree>
    <p:extLst>
      <p:ext uri="{BB962C8B-B14F-4D97-AF65-F5344CB8AC3E}">
        <p14:creationId xmlns:p14="http://schemas.microsoft.com/office/powerpoint/2010/main" val="41903112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378063" y="422447"/>
            <a:ext cx="6805137" cy="1758156"/>
          </a:xfrm>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378064" y="2361302"/>
            <a:ext cx="3340871" cy="98407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378064" y="3345380"/>
            <a:ext cx="3340871" cy="60778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3841018" y="2361302"/>
            <a:ext cx="3342183" cy="98407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3841018" y="3345380"/>
            <a:ext cx="3342183" cy="60778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AFA55F42-1730-46A5-834D-557CAA8ADC3D}" type="datetimeFigureOut">
              <a:rPr kumimoji="1" lang="ja-JP" altLang="en-US" smtClean="0"/>
              <a:pPr/>
              <a:t>2025/7/24</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ED1537A7-3F58-4490-A715-D27D5EB1DD22}" type="slidenum">
              <a:rPr kumimoji="1" lang="ja-JP" altLang="en-US" smtClean="0"/>
              <a:pPr/>
              <a:t>‹#›</a:t>
            </a:fld>
            <a:endParaRPr kumimoji="1" lang="ja-JP" altLang="en-US"/>
          </a:p>
        </p:txBody>
      </p:sp>
    </p:spTree>
    <p:extLst>
      <p:ext uri="{BB962C8B-B14F-4D97-AF65-F5344CB8AC3E}">
        <p14:creationId xmlns:p14="http://schemas.microsoft.com/office/powerpoint/2010/main" val="30703699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AFA55F42-1730-46A5-834D-557CAA8ADC3D}" type="datetimeFigureOut">
              <a:rPr kumimoji="1" lang="ja-JP" altLang="en-US" smtClean="0"/>
              <a:pPr/>
              <a:t>2025/7/24</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ED1537A7-3F58-4490-A715-D27D5EB1DD22}" type="slidenum">
              <a:rPr kumimoji="1" lang="ja-JP" altLang="en-US" smtClean="0"/>
              <a:pPr/>
              <a:t>‹#›</a:t>
            </a:fld>
            <a:endParaRPr kumimoji="1" lang="ja-JP" altLang="en-US"/>
          </a:p>
        </p:txBody>
      </p:sp>
    </p:spTree>
    <p:extLst>
      <p:ext uri="{BB962C8B-B14F-4D97-AF65-F5344CB8AC3E}">
        <p14:creationId xmlns:p14="http://schemas.microsoft.com/office/powerpoint/2010/main" val="28860345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AFA55F42-1730-46A5-834D-557CAA8ADC3D}" type="datetimeFigureOut">
              <a:rPr kumimoji="1" lang="ja-JP" altLang="en-US" smtClean="0"/>
              <a:pPr/>
              <a:t>2025/7/24</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ED1537A7-3F58-4490-A715-D27D5EB1DD22}" type="slidenum">
              <a:rPr kumimoji="1" lang="ja-JP" altLang="en-US" smtClean="0"/>
              <a:pPr/>
              <a:t>‹#›</a:t>
            </a:fld>
            <a:endParaRPr kumimoji="1" lang="ja-JP" altLang="en-US"/>
          </a:p>
        </p:txBody>
      </p:sp>
    </p:spTree>
    <p:extLst>
      <p:ext uri="{BB962C8B-B14F-4D97-AF65-F5344CB8AC3E}">
        <p14:creationId xmlns:p14="http://schemas.microsoft.com/office/powerpoint/2010/main" val="1961036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78064" y="420004"/>
            <a:ext cx="2487604" cy="1787459"/>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2956244" y="420006"/>
            <a:ext cx="4226957" cy="900322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378064" y="2207465"/>
            <a:ext cx="2487604" cy="721576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AFA55F42-1730-46A5-834D-557CAA8ADC3D}" type="datetimeFigureOut">
              <a:rPr kumimoji="1" lang="ja-JP" altLang="en-US" smtClean="0"/>
              <a:pPr/>
              <a:t>2025/7/24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ED1537A7-3F58-4490-A715-D27D5EB1DD22}" type="slidenum">
              <a:rPr kumimoji="1" lang="ja-JP" altLang="en-US" smtClean="0"/>
              <a:pPr/>
              <a:t>‹#›</a:t>
            </a:fld>
            <a:endParaRPr kumimoji="1" lang="ja-JP" altLang="en-US"/>
          </a:p>
        </p:txBody>
      </p:sp>
    </p:spTree>
    <p:extLst>
      <p:ext uri="{BB962C8B-B14F-4D97-AF65-F5344CB8AC3E}">
        <p14:creationId xmlns:p14="http://schemas.microsoft.com/office/powerpoint/2010/main" val="18443291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482060" y="7384258"/>
            <a:ext cx="4536758" cy="871754"/>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482060" y="942567"/>
            <a:ext cx="4536758" cy="632936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482060" y="8256012"/>
            <a:ext cx="4536758" cy="123803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AFA55F42-1730-46A5-834D-557CAA8ADC3D}" type="datetimeFigureOut">
              <a:rPr kumimoji="1" lang="ja-JP" altLang="en-US" smtClean="0"/>
              <a:pPr/>
              <a:t>2025/7/24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ED1537A7-3F58-4490-A715-D27D5EB1DD22}" type="slidenum">
              <a:rPr kumimoji="1" lang="ja-JP" altLang="en-US" smtClean="0"/>
              <a:pPr/>
              <a:t>‹#›</a:t>
            </a:fld>
            <a:endParaRPr kumimoji="1" lang="ja-JP" altLang="en-US"/>
          </a:p>
        </p:txBody>
      </p:sp>
    </p:spTree>
    <p:extLst>
      <p:ext uri="{BB962C8B-B14F-4D97-AF65-F5344CB8AC3E}">
        <p14:creationId xmlns:p14="http://schemas.microsoft.com/office/powerpoint/2010/main" val="28821641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pct5">
          <a:fgClr>
            <a:srgbClr val="FFFF99"/>
          </a:fgClr>
          <a:bgClr>
            <a:schemeClr val="bg1"/>
          </a:bgClr>
        </a:patt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378063" y="422447"/>
            <a:ext cx="6805137" cy="1758156"/>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378063" y="2461422"/>
            <a:ext cx="6805137" cy="6961811"/>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378064" y="9777305"/>
            <a:ext cx="1764295" cy="561633"/>
          </a:xfrm>
          <a:prstGeom prst="rect">
            <a:avLst/>
          </a:prstGeom>
        </p:spPr>
        <p:txBody>
          <a:bodyPr vert="horz" lIns="91440" tIns="45720" rIns="91440" bIns="45720" rtlCol="0" anchor="ctr"/>
          <a:lstStyle>
            <a:lvl1pPr algn="l">
              <a:defRPr sz="1200">
                <a:solidFill>
                  <a:schemeClr val="tx1">
                    <a:tint val="75000"/>
                  </a:schemeClr>
                </a:solidFill>
              </a:defRPr>
            </a:lvl1pPr>
          </a:lstStyle>
          <a:p>
            <a:fld id="{AFA55F42-1730-46A5-834D-557CAA8ADC3D}" type="datetimeFigureOut">
              <a:rPr kumimoji="1" lang="ja-JP" altLang="en-US" smtClean="0"/>
              <a:pPr/>
              <a:t>2025/7/24</a:t>
            </a:fld>
            <a:endParaRPr kumimoji="1" lang="ja-JP" altLang="en-US"/>
          </a:p>
        </p:txBody>
      </p:sp>
      <p:sp>
        <p:nvSpPr>
          <p:cNvPr id="5" name="フッター プレースホルダー 4"/>
          <p:cNvSpPr>
            <a:spLocks noGrp="1"/>
          </p:cNvSpPr>
          <p:nvPr>
            <p:ph type="ftr" sz="quarter" idx="3"/>
          </p:nvPr>
        </p:nvSpPr>
        <p:spPr>
          <a:xfrm>
            <a:off x="2583432" y="9777305"/>
            <a:ext cx="2394400" cy="5616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5418905" y="9777305"/>
            <a:ext cx="1764295" cy="561633"/>
          </a:xfrm>
          <a:prstGeom prst="rect">
            <a:avLst/>
          </a:prstGeom>
        </p:spPr>
        <p:txBody>
          <a:bodyPr vert="horz" lIns="91440" tIns="45720" rIns="91440" bIns="45720" rtlCol="0" anchor="ctr"/>
          <a:lstStyle>
            <a:lvl1pPr algn="r">
              <a:defRPr sz="1200">
                <a:solidFill>
                  <a:schemeClr val="tx1">
                    <a:tint val="75000"/>
                  </a:schemeClr>
                </a:solidFill>
              </a:defRPr>
            </a:lvl1pPr>
          </a:lstStyle>
          <a:p>
            <a:fld id="{ED1537A7-3F58-4490-A715-D27D5EB1DD22}" type="slidenum">
              <a:rPr kumimoji="1" lang="ja-JP" altLang="en-US" smtClean="0"/>
              <a:pPr/>
              <a:t>‹#›</a:t>
            </a:fld>
            <a:endParaRPr kumimoji="1" lang="ja-JP" altLang="en-US"/>
          </a:p>
        </p:txBody>
      </p:sp>
    </p:spTree>
    <p:extLst>
      <p:ext uri="{BB962C8B-B14F-4D97-AF65-F5344CB8AC3E}">
        <p14:creationId xmlns:p14="http://schemas.microsoft.com/office/powerpoint/2010/main" val="22365964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www.tokyo-ja.or.jp/" TargetMode="External"/><Relationship Id="rId2" Type="http://schemas.openxmlformats.org/officeDocument/2006/relationships/hyperlink" Target="mailto:cu_nousin@tokyo-ja.or.jp"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17505" y="-126131"/>
            <a:ext cx="7689378" cy="619268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917">
              <a:solidFill>
                <a:srgbClr val="00B050"/>
              </a:solidFill>
              <a:latin typeface="Meiryo UI" panose="020B0604030504040204" pitchFamily="50" charset="-128"/>
              <a:ea typeface="Meiryo UI" panose="020B0604030504040204" pitchFamily="50" charset="-128"/>
            </a:endParaRPr>
          </a:p>
        </p:txBody>
      </p:sp>
      <p:sp>
        <p:nvSpPr>
          <p:cNvPr id="3" name="テキスト ボックス 2"/>
          <p:cNvSpPr txBox="1"/>
          <p:nvPr/>
        </p:nvSpPr>
        <p:spPr>
          <a:xfrm>
            <a:off x="0" y="182882"/>
            <a:ext cx="7671873" cy="2185214"/>
          </a:xfrm>
          <a:prstGeom prst="rect">
            <a:avLst/>
          </a:prstGeom>
          <a:noFill/>
        </p:spPr>
        <p:txBody>
          <a:bodyPr wrap="square" rtlCol="0">
            <a:spAutoFit/>
          </a:bodyPr>
          <a:lstStyle/>
          <a:p>
            <a:pPr algn="ctr"/>
            <a:r>
              <a:rPr kumimoji="1" lang="zh-TW" altLang="en-US" sz="1600" dirty="0">
                <a:latin typeface="Meiryo UI" panose="020B0604030504040204" pitchFamily="50" charset="-128"/>
                <a:ea typeface="Meiryo UI" panose="020B0604030504040204" pitchFamily="50" charset="-128"/>
              </a:rPr>
              <a:t>認定</a:t>
            </a:r>
            <a:r>
              <a:rPr kumimoji="1" lang="ja-JP" altLang="en-US" sz="1600" dirty="0">
                <a:latin typeface="Meiryo UI" panose="020B0604030504040204" pitchFamily="50" charset="-128"/>
                <a:ea typeface="Meiryo UI" panose="020B0604030504040204" pitchFamily="50" charset="-128"/>
              </a:rPr>
              <a:t>農業者・認定新規就</a:t>
            </a:r>
            <a:r>
              <a:rPr kumimoji="1" lang="zh-TW" altLang="en-US" sz="1600" dirty="0">
                <a:latin typeface="Meiryo UI" panose="020B0604030504040204" pitchFamily="50" charset="-128"/>
                <a:ea typeface="Meiryo UI" panose="020B0604030504040204" pitchFamily="50" charset="-128"/>
              </a:rPr>
              <a:t>農者</a:t>
            </a:r>
            <a:r>
              <a:rPr kumimoji="1" lang="ja-JP" altLang="en-US" sz="1600" dirty="0">
                <a:latin typeface="Meiryo UI" panose="020B0604030504040204" pitchFamily="50" charset="-128"/>
                <a:ea typeface="Meiryo UI" panose="020B0604030504040204" pitchFamily="50" charset="-128"/>
              </a:rPr>
              <a:t>・エコ農産物又は</a:t>
            </a:r>
            <a:r>
              <a:rPr kumimoji="1" lang="en-US" altLang="ja-JP" sz="1600" dirty="0">
                <a:latin typeface="Meiryo UI" panose="020B0604030504040204" pitchFamily="50" charset="-128"/>
                <a:ea typeface="Meiryo UI" panose="020B0604030504040204" pitchFamily="50" charset="-128"/>
              </a:rPr>
              <a:t>GAP</a:t>
            </a:r>
            <a:r>
              <a:rPr kumimoji="1" lang="ja-JP" altLang="en-US" sz="1600" dirty="0">
                <a:latin typeface="Meiryo UI" panose="020B0604030504040204" pitchFamily="50" charset="-128"/>
                <a:ea typeface="Meiryo UI" panose="020B0604030504040204" pitchFamily="50" charset="-128"/>
              </a:rPr>
              <a:t>認証を受けた農産物の生産者</a:t>
            </a:r>
            <a:r>
              <a:rPr lang="ja-JP" altLang="en-US" sz="1600" dirty="0">
                <a:latin typeface="Meiryo UI" panose="020B0604030504040204" pitchFamily="50" charset="-128"/>
                <a:ea typeface="Meiryo UI" panose="020B0604030504040204" pitchFamily="50" charset="-128"/>
              </a:rPr>
              <a:t>へ</a:t>
            </a:r>
            <a:endParaRPr kumimoji="1" lang="en-US" altLang="ja-JP" sz="1600" dirty="0">
              <a:latin typeface="Meiryo UI" panose="020B0604030504040204" pitchFamily="50" charset="-128"/>
              <a:ea typeface="Meiryo UI" panose="020B0604030504040204" pitchFamily="50" charset="-128"/>
            </a:endParaRPr>
          </a:p>
          <a:p>
            <a:pPr algn="ctr"/>
            <a:r>
              <a:rPr kumimoji="1" lang="ja-JP" altLang="en-US" sz="4000" b="1" dirty="0">
                <a:ln>
                  <a:solidFill>
                    <a:schemeClr val="accent6">
                      <a:lumMod val="20000"/>
                      <a:lumOff val="80000"/>
                    </a:schemeClr>
                  </a:solidFill>
                </a:ln>
                <a:solidFill>
                  <a:schemeClr val="accent1">
                    <a:lumMod val="75000"/>
                  </a:schemeClr>
                </a:solidFill>
                <a:latin typeface="Meiryo UI" panose="020B0604030504040204" pitchFamily="50" charset="-128"/>
                <a:ea typeface="Meiryo UI" panose="020B0604030504040204" pitchFamily="50" charset="-128"/>
              </a:rPr>
              <a:t>環境配慮型農業への転換に向けた取組に必要な農業生産資材等</a:t>
            </a:r>
            <a:endParaRPr kumimoji="1" lang="en-US" altLang="ja-JP" sz="4000" b="1" dirty="0">
              <a:ln>
                <a:solidFill>
                  <a:schemeClr val="accent6">
                    <a:lumMod val="20000"/>
                    <a:lumOff val="80000"/>
                  </a:schemeClr>
                </a:solidFill>
              </a:ln>
              <a:solidFill>
                <a:schemeClr val="accent1">
                  <a:lumMod val="75000"/>
                </a:schemeClr>
              </a:solidFill>
              <a:latin typeface="Meiryo UI" panose="020B0604030504040204" pitchFamily="50" charset="-128"/>
              <a:ea typeface="Meiryo UI" panose="020B0604030504040204" pitchFamily="50" charset="-128"/>
            </a:endParaRPr>
          </a:p>
          <a:p>
            <a:pPr algn="ctr"/>
            <a:r>
              <a:rPr kumimoji="1" lang="ja-JP" altLang="en-US" sz="4000" b="1" dirty="0">
                <a:ln>
                  <a:solidFill>
                    <a:schemeClr val="accent6">
                      <a:lumMod val="20000"/>
                      <a:lumOff val="80000"/>
                    </a:schemeClr>
                  </a:solidFill>
                </a:ln>
                <a:solidFill>
                  <a:schemeClr val="accent1">
                    <a:lumMod val="75000"/>
                  </a:schemeClr>
                </a:solidFill>
                <a:latin typeface="Meiryo UI" panose="020B0604030504040204" pitchFamily="50" charset="-128"/>
                <a:ea typeface="Meiryo UI" panose="020B0604030504040204" pitchFamily="50" charset="-128"/>
              </a:rPr>
              <a:t>の購入</a:t>
            </a:r>
            <a:r>
              <a:rPr lang="ja-JP" altLang="en-US" sz="4000" b="1" dirty="0">
                <a:ln>
                  <a:solidFill>
                    <a:schemeClr val="accent6">
                      <a:lumMod val="20000"/>
                      <a:lumOff val="80000"/>
                    </a:schemeClr>
                  </a:solidFill>
                </a:ln>
                <a:solidFill>
                  <a:schemeClr val="accent1">
                    <a:lumMod val="75000"/>
                  </a:schemeClr>
                </a:solidFill>
                <a:latin typeface="Meiryo UI" panose="020B0604030504040204" pitchFamily="50" charset="-128"/>
                <a:ea typeface="Meiryo UI" panose="020B0604030504040204" pitchFamily="50" charset="-128"/>
              </a:rPr>
              <a:t>費補助</a:t>
            </a:r>
            <a:r>
              <a:rPr lang="en-US" altLang="ja-JP" sz="3600" b="1" dirty="0">
                <a:ln>
                  <a:solidFill>
                    <a:schemeClr val="accent6">
                      <a:lumMod val="20000"/>
                      <a:lumOff val="80000"/>
                    </a:schemeClr>
                  </a:solidFill>
                </a:ln>
                <a:solidFill>
                  <a:srgbClr val="FF0000"/>
                </a:solidFill>
                <a:latin typeface="HGP創英角ﾎﾟｯﾌﾟ体" panose="040B0A00000000000000" pitchFamily="50" charset="-128"/>
                <a:ea typeface="HGP創英角ﾎﾟｯﾌﾟ体" panose="040B0A00000000000000" pitchFamily="50" charset="-128"/>
              </a:rPr>
              <a:t>(</a:t>
            </a:r>
            <a:r>
              <a:rPr lang="ja-JP" altLang="en-US" sz="3600" b="1" dirty="0">
                <a:ln>
                  <a:solidFill>
                    <a:schemeClr val="accent6">
                      <a:lumMod val="20000"/>
                      <a:lumOff val="80000"/>
                    </a:schemeClr>
                  </a:solidFill>
                </a:ln>
                <a:solidFill>
                  <a:srgbClr val="FF0000"/>
                </a:solidFill>
                <a:latin typeface="HGP創英角ﾎﾟｯﾌﾟ体" panose="040B0A00000000000000" pitchFamily="50" charset="-128"/>
                <a:ea typeface="HGP創英角ﾎﾟｯﾌﾟ体" panose="040B0A00000000000000" pitchFamily="50" charset="-128"/>
              </a:rPr>
              <a:t>２次募集</a:t>
            </a:r>
            <a:r>
              <a:rPr lang="en-US" altLang="ja-JP" sz="3600" b="1" dirty="0">
                <a:ln>
                  <a:solidFill>
                    <a:schemeClr val="accent6">
                      <a:lumMod val="20000"/>
                      <a:lumOff val="80000"/>
                    </a:schemeClr>
                  </a:solidFill>
                </a:ln>
                <a:solidFill>
                  <a:srgbClr val="FF0000"/>
                </a:solidFill>
                <a:latin typeface="HGP創英角ﾎﾟｯﾌﾟ体" panose="040B0A00000000000000" pitchFamily="50" charset="-128"/>
                <a:ea typeface="HGP創英角ﾎﾟｯﾌﾟ体" panose="040B0A00000000000000" pitchFamily="50" charset="-128"/>
              </a:rPr>
              <a:t>)</a:t>
            </a:r>
            <a:r>
              <a:rPr kumimoji="1" lang="ja-JP" altLang="en-US" sz="2800" dirty="0">
                <a:latin typeface="Meiryo UI" panose="020B0604030504040204" pitchFamily="50" charset="-128"/>
                <a:ea typeface="Meiryo UI" panose="020B0604030504040204" pitchFamily="50" charset="-128"/>
              </a:rPr>
              <a:t>を実施します！</a:t>
            </a:r>
            <a:endParaRPr kumimoji="1" lang="ja-JP" altLang="en-US" sz="3200" dirty="0">
              <a:latin typeface="Meiryo UI" panose="020B0604030504040204" pitchFamily="50" charset="-128"/>
              <a:ea typeface="Meiryo UI" panose="020B0604030504040204" pitchFamily="50" charset="-128"/>
            </a:endParaRPr>
          </a:p>
        </p:txBody>
      </p:sp>
      <p:sp>
        <p:nvSpPr>
          <p:cNvPr id="4" name="テキスト ボックス 3"/>
          <p:cNvSpPr txBox="1"/>
          <p:nvPr/>
        </p:nvSpPr>
        <p:spPr>
          <a:xfrm>
            <a:off x="0" y="2282091"/>
            <a:ext cx="7561263" cy="1148712"/>
          </a:xfrm>
          <a:prstGeom prst="rect">
            <a:avLst/>
          </a:prstGeom>
          <a:noFill/>
        </p:spPr>
        <p:txBody>
          <a:bodyPr wrap="square" rtlCol="0">
            <a:spAutoFit/>
          </a:bodyPr>
          <a:lstStyle/>
          <a:p>
            <a:pPr>
              <a:lnSpc>
                <a:spcPct val="150000"/>
              </a:lnSpc>
            </a:pPr>
            <a:r>
              <a:rPr lang="ja-JP" altLang="en-US" sz="1600" dirty="0">
                <a:latin typeface="Meiryo UI" panose="020B0604030504040204" pitchFamily="50" charset="-128"/>
                <a:ea typeface="Meiryo UI" panose="020B0604030504040204" pitchFamily="50" charset="-128"/>
              </a:rPr>
              <a:t>　ＪＡ東京中央会は、東京都の事業を受けて、農業に伴い発生する石油由来の廃棄物減量や農薬使用量の削減につながる環境配慮型農業への転換に向けた取組に必要な農業生産資材等の導入を支援し、導入経費の一部を補助することといたします。</a:t>
            </a:r>
            <a:endParaRPr lang="en-US" altLang="ja-JP" sz="1600" dirty="0">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D977DEBC-C5DD-7998-A2D1-1A90F03E48F6}"/>
              </a:ext>
            </a:extLst>
          </p:cNvPr>
          <p:cNvSpPr txBox="1"/>
          <p:nvPr/>
        </p:nvSpPr>
        <p:spPr>
          <a:xfrm>
            <a:off x="396255" y="3515927"/>
            <a:ext cx="7002884" cy="2566985"/>
          </a:xfrm>
          <a:prstGeom prst="rect">
            <a:avLst/>
          </a:prstGeom>
          <a:noFill/>
          <a:ln w="38100">
            <a:solidFill>
              <a:srgbClr val="FF0000"/>
            </a:solidFill>
            <a:prstDash val="dash"/>
          </a:ln>
        </p:spPr>
        <p:txBody>
          <a:bodyPr wrap="square" rtlCol="0">
            <a:spAutoFit/>
          </a:bodyPr>
          <a:lstStyle/>
          <a:p>
            <a:pPr>
              <a:lnSpc>
                <a:spcPts val="2800"/>
              </a:lnSpc>
            </a:pPr>
            <a:r>
              <a:rPr lang="ja-JP" altLang="en-US" sz="2000" b="1" dirty="0">
                <a:latin typeface="Meiryo UI" panose="020B0604030504040204" pitchFamily="50" charset="-128"/>
                <a:ea typeface="Meiryo UI" panose="020B0604030504040204" pitchFamily="50" charset="-128"/>
              </a:rPr>
              <a:t>・対象者　 ：認定農業者、</a:t>
            </a:r>
            <a:r>
              <a:rPr lang="zh-TW" altLang="en-US" sz="2000" b="1" dirty="0">
                <a:latin typeface="Meiryo UI" panose="020B0604030504040204" pitchFamily="50" charset="-128"/>
                <a:ea typeface="Meiryo UI" panose="020B0604030504040204" pitchFamily="50" charset="-128"/>
              </a:rPr>
              <a:t>認定新規就農者</a:t>
            </a:r>
            <a:r>
              <a:rPr lang="ja-JP" altLang="en-US" sz="2000" b="1" dirty="0">
                <a:latin typeface="Meiryo UI" panose="020B0604030504040204" pitchFamily="50" charset="-128"/>
                <a:ea typeface="Meiryo UI" panose="020B0604030504040204" pitchFamily="50" charset="-128"/>
              </a:rPr>
              <a:t>エコ農産物又は</a:t>
            </a:r>
            <a:r>
              <a:rPr lang="en-US" altLang="ja-JP" sz="2000" b="1" dirty="0">
                <a:latin typeface="Meiryo UI" panose="020B0604030504040204" pitchFamily="50" charset="-128"/>
                <a:ea typeface="Meiryo UI" panose="020B0604030504040204" pitchFamily="50" charset="-128"/>
              </a:rPr>
              <a:t>GAP</a:t>
            </a:r>
          </a:p>
          <a:p>
            <a:pPr>
              <a:lnSpc>
                <a:spcPts val="2800"/>
              </a:lnSpc>
            </a:pPr>
            <a:r>
              <a:rPr lang="ja-JP" altLang="en-US" sz="2000" b="1" dirty="0">
                <a:latin typeface="Meiryo UI" panose="020B0604030504040204" pitchFamily="50" charset="-128"/>
                <a:ea typeface="Meiryo UI" panose="020B0604030504040204" pitchFamily="50" charset="-128"/>
              </a:rPr>
              <a:t>　　　　　　　　認証を受けた農産物の生産者</a:t>
            </a:r>
            <a:endParaRPr lang="en-US" altLang="ja-JP" sz="2000" b="1" dirty="0">
              <a:latin typeface="Meiryo UI" panose="020B0604030504040204" pitchFamily="50" charset="-128"/>
              <a:ea typeface="Meiryo UI" panose="020B0604030504040204" pitchFamily="50" charset="-128"/>
            </a:endParaRPr>
          </a:p>
          <a:p>
            <a:pPr>
              <a:lnSpc>
                <a:spcPts val="2800"/>
              </a:lnSpc>
            </a:pPr>
            <a:r>
              <a:rPr kumimoji="1" lang="ja-JP" altLang="en-US" sz="2000" b="1" dirty="0">
                <a:latin typeface="Meiryo UI" panose="020B0604030504040204" pitchFamily="50" charset="-128"/>
                <a:ea typeface="Meiryo UI" panose="020B0604030504040204" pitchFamily="50" charset="-128"/>
              </a:rPr>
              <a:t>・申込方法：</a:t>
            </a:r>
            <a:r>
              <a:rPr lang="ja-JP" altLang="en-US" sz="2000" b="1" dirty="0">
                <a:latin typeface="Meiryo UI" panose="020B0604030504040204" pitchFamily="50" charset="-128"/>
                <a:ea typeface="Meiryo UI" panose="020B0604030504040204" pitchFamily="50" charset="-128"/>
              </a:rPr>
              <a:t>別添必要書類を最寄りの</a:t>
            </a:r>
            <a:r>
              <a:rPr lang="en-US" altLang="ja-JP" sz="2000" b="1" dirty="0">
                <a:latin typeface="Meiryo UI" panose="020B0604030504040204" pitchFamily="50" charset="-128"/>
                <a:ea typeface="Meiryo UI" panose="020B0604030504040204" pitchFamily="50" charset="-128"/>
              </a:rPr>
              <a:t>JA</a:t>
            </a:r>
            <a:r>
              <a:rPr lang="ja-JP" altLang="en-US" sz="2000" b="1" dirty="0">
                <a:latin typeface="Meiryo UI" panose="020B0604030504040204" pitchFamily="50" charset="-128"/>
                <a:ea typeface="Meiryo UI" panose="020B0604030504040204" pitchFamily="50" charset="-128"/>
              </a:rPr>
              <a:t>までご提出ください</a:t>
            </a:r>
            <a:endParaRPr lang="en-US" altLang="ja-JP" sz="2000" b="1" dirty="0">
              <a:latin typeface="Meiryo UI" panose="020B0604030504040204" pitchFamily="50" charset="-128"/>
              <a:ea typeface="Meiryo UI" panose="020B0604030504040204" pitchFamily="50" charset="-128"/>
            </a:endParaRPr>
          </a:p>
          <a:p>
            <a:pPr>
              <a:lnSpc>
                <a:spcPts val="2800"/>
              </a:lnSpc>
            </a:pPr>
            <a:r>
              <a:rPr lang="ja-JP" altLang="en-US" sz="2000" b="1" dirty="0">
                <a:latin typeface="Meiryo UI" panose="020B0604030504040204" pitchFamily="50" charset="-128"/>
                <a:ea typeface="Meiryo UI" panose="020B0604030504040204" pitchFamily="50" charset="-128"/>
              </a:rPr>
              <a:t>・補助対象：生分解性の農業生産資材等</a:t>
            </a:r>
            <a:r>
              <a:rPr lang="ja-JP" altLang="en-US" sz="1600" b="1" dirty="0">
                <a:latin typeface="Meiryo UI" panose="020B0604030504040204" pitchFamily="50" charset="-128"/>
                <a:ea typeface="Meiryo UI" panose="020B0604030504040204" pitchFamily="50" charset="-128"/>
              </a:rPr>
              <a:t>（裏面を参照してください）</a:t>
            </a:r>
            <a:endParaRPr lang="en-US" altLang="ja-JP" sz="2000" b="1" dirty="0">
              <a:latin typeface="Meiryo UI" panose="020B0604030504040204" pitchFamily="50" charset="-128"/>
              <a:ea typeface="Meiryo UI" panose="020B0604030504040204" pitchFamily="50" charset="-128"/>
            </a:endParaRPr>
          </a:p>
          <a:p>
            <a:pPr>
              <a:lnSpc>
                <a:spcPts val="2800"/>
              </a:lnSpc>
            </a:pPr>
            <a:r>
              <a:rPr lang="ja-JP" altLang="en-US" sz="2000" b="1" dirty="0">
                <a:latin typeface="Meiryo UI" panose="020B0604030504040204" pitchFamily="50" charset="-128"/>
                <a:ea typeface="Meiryo UI" panose="020B0604030504040204" pitchFamily="50" charset="-128"/>
              </a:rPr>
              <a:t>・補助率　 ：</a:t>
            </a:r>
            <a:r>
              <a:rPr lang="en-US" altLang="ja-JP" sz="2400" b="1" dirty="0">
                <a:latin typeface="Meiryo UI" panose="020B0604030504040204" pitchFamily="50" charset="-128"/>
                <a:ea typeface="Meiryo UI" panose="020B0604030504040204" pitchFamily="50" charset="-128"/>
              </a:rPr>
              <a:t>1/2</a:t>
            </a:r>
            <a:r>
              <a:rPr lang="ja-JP" altLang="en-US" sz="2400" b="1" dirty="0">
                <a:latin typeface="Meiryo UI" panose="020B0604030504040204" pitchFamily="50" charset="-128"/>
                <a:ea typeface="Meiryo UI" panose="020B0604030504040204" pitchFamily="50" charset="-128"/>
              </a:rPr>
              <a:t>以内 </a:t>
            </a:r>
            <a:endParaRPr lang="en-US" altLang="ja-JP" sz="2400" b="1" dirty="0">
              <a:latin typeface="Meiryo UI" panose="020B0604030504040204" pitchFamily="50" charset="-128"/>
              <a:ea typeface="Meiryo UI" panose="020B0604030504040204" pitchFamily="50" charset="-128"/>
            </a:endParaRPr>
          </a:p>
          <a:p>
            <a:pPr>
              <a:lnSpc>
                <a:spcPts val="2800"/>
              </a:lnSpc>
            </a:pPr>
            <a:r>
              <a:rPr lang="ja-JP" altLang="en-US" sz="2400" b="1" dirty="0">
                <a:latin typeface="Meiryo UI" panose="020B0604030504040204" pitchFamily="50" charset="-128"/>
                <a:ea typeface="Meiryo UI" panose="020B0604030504040204" pitchFamily="50" charset="-128"/>
              </a:rPr>
              <a:t>・</a:t>
            </a:r>
            <a:r>
              <a:rPr lang="ja-JP" altLang="en-US" sz="2000" b="1" dirty="0">
                <a:latin typeface="Meiryo UI" panose="020B0604030504040204" pitchFamily="50" charset="-128"/>
                <a:ea typeface="Meiryo UI" panose="020B0604030504040204" pitchFamily="50" charset="-128"/>
              </a:rPr>
              <a:t>補助金交付上限額：　</a:t>
            </a:r>
            <a:r>
              <a:rPr lang="en-US" altLang="ja-JP" sz="2000" b="1" dirty="0">
                <a:latin typeface="Meiryo UI" panose="020B0604030504040204" pitchFamily="50" charset="-128"/>
                <a:ea typeface="Meiryo UI" panose="020B0604030504040204" pitchFamily="50" charset="-128"/>
              </a:rPr>
              <a:t>1,000</a:t>
            </a:r>
            <a:r>
              <a:rPr lang="ja-JP" altLang="en-US" sz="2000" b="1" dirty="0">
                <a:latin typeface="Meiryo UI" panose="020B0604030504040204" pitchFamily="50" charset="-128"/>
                <a:ea typeface="Meiryo UI" panose="020B0604030504040204" pitchFamily="50" charset="-128"/>
              </a:rPr>
              <a:t>千円（</a:t>
            </a:r>
            <a:r>
              <a:rPr lang="ja-JP" altLang="en-US" sz="1400" b="1" dirty="0">
                <a:latin typeface="Meiryo UI" panose="020B0604030504040204" pitchFamily="50" charset="-128"/>
                <a:ea typeface="Meiryo UI" panose="020B0604030504040204" pitchFamily="50" charset="-128"/>
              </a:rPr>
              <a:t>補助対象額</a:t>
            </a:r>
            <a:r>
              <a:rPr lang="en-US" altLang="ja-JP" sz="1400" b="1" dirty="0">
                <a:latin typeface="Meiryo UI" panose="020B0604030504040204" pitchFamily="50" charset="-128"/>
                <a:ea typeface="Meiryo UI" panose="020B0604030504040204" pitchFamily="50" charset="-128"/>
              </a:rPr>
              <a:t>2,000</a:t>
            </a:r>
            <a:r>
              <a:rPr lang="ja-JP" altLang="en-US" sz="1400" b="1" dirty="0">
                <a:latin typeface="Meiryo UI" panose="020B0604030504040204" pitchFamily="50" charset="-128"/>
                <a:ea typeface="Meiryo UI" panose="020B0604030504040204" pitchFamily="50" charset="-128"/>
              </a:rPr>
              <a:t>千円</a:t>
            </a:r>
            <a:r>
              <a:rPr lang="en-US" altLang="ja-JP" sz="1400" b="1" dirty="0">
                <a:latin typeface="Meiryo UI" panose="020B0604030504040204" pitchFamily="50" charset="-128"/>
                <a:ea typeface="Meiryo UI" panose="020B0604030504040204" pitchFamily="50" charset="-128"/>
              </a:rPr>
              <a:t>× 1/2</a:t>
            </a:r>
            <a:r>
              <a:rPr lang="ja-JP" altLang="en-US" sz="2000" b="1" dirty="0">
                <a:latin typeface="Meiryo UI" panose="020B0604030504040204" pitchFamily="50" charset="-128"/>
                <a:ea typeface="Meiryo UI" panose="020B0604030504040204" pitchFamily="50" charset="-128"/>
              </a:rPr>
              <a:t>）</a:t>
            </a:r>
            <a:endParaRPr lang="en-US" altLang="ja-JP" sz="2000" b="1" dirty="0">
              <a:latin typeface="Meiryo UI" panose="020B0604030504040204" pitchFamily="50" charset="-128"/>
              <a:ea typeface="Meiryo UI" panose="020B0604030504040204" pitchFamily="50" charset="-128"/>
            </a:endParaRPr>
          </a:p>
          <a:p>
            <a:pPr>
              <a:lnSpc>
                <a:spcPts val="2800"/>
              </a:lnSpc>
            </a:pPr>
            <a:r>
              <a:rPr lang="ja-JP" altLang="en-US" sz="2000" b="1" dirty="0">
                <a:latin typeface="Meiryo UI" panose="020B0604030504040204" pitchFamily="50" charset="-128"/>
                <a:ea typeface="Meiryo UI" panose="020B0604030504040204" pitchFamily="50" charset="-128"/>
              </a:rPr>
              <a:t>・補助金交付下限額：　　 </a:t>
            </a:r>
            <a:r>
              <a:rPr lang="en-US" altLang="ja-JP" sz="2000" b="1" dirty="0">
                <a:latin typeface="Meiryo UI" panose="020B0604030504040204" pitchFamily="50" charset="-128"/>
                <a:ea typeface="Meiryo UI" panose="020B0604030504040204" pitchFamily="50" charset="-128"/>
              </a:rPr>
              <a:t>100</a:t>
            </a:r>
            <a:r>
              <a:rPr lang="ja-JP" altLang="en-US" sz="2000" b="1" dirty="0">
                <a:latin typeface="Meiryo UI" panose="020B0604030504040204" pitchFamily="50" charset="-128"/>
                <a:ea typeface="Meiryo UI" panose="020B0604030504040204" pitchFamily="50" charset="-128"/>
              </a:rPr>
              <a:t>千円</a:t>
            </a:r>
            <a:r>
              <a:rPr kumimoji="1" lang="ja-JP" altLang="en-US" sz="20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1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補助対象額　  </a:t>
            </a:r>
            <a:r>
              <a:rPr kumimoji="1" lang="en-US" altLang="ja-JP" sz="1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200</a:t>
            </a:r>
            <a:r>
              <a:rPr kumimoji="1" lang="ja-JP" altLang="en-US" sz="1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千円</a:t>
            </a:r>
            <a:r>
              <a:rPr kumimoji="1" lang="en-US" altLang="ja-JP" sz="1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r>
              <a:rPr lang="en-US" altLang="ja-JP" sz="1400" b="1" dirty="0">
                <a:solidFill>
                  <a:prstClr val="black"/>
                </a:solidFill>
                <a:latin typeface="Meiryo UI" panose="020B0604030504040204" pitchFamily="50" charset="-128"/>
                <a:ea typeface="Meiryo UI" panose="020B0604030504040204" pitchFamily="50" charset="-128"/>
              </a:rPr>
              <a:t>1/2</a:t>
            </a:r>
            <a:r>
              <a:rPr kumimoji="1" lang="ja-JP" altLang="en-US" sz="20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endParaRPr lang="en-US" altLang="ja-JP" sz="2000" b="1" dirty="0">
              <a:latin typeface="Meiryo UI" panose="020B0604030504040204" pitchFamily="50" charset="-128"/>
              <a:ea typeface="Meiryo UI" panose="020B0604030504040204" pitchFamily="50" charset="-128"/>
            </a:endParaRPr>
          </a:p>
        </p:txBody>
      </p:sp>
      <p:sp>
        <p:nvSpPr>
          <p:cNvPr id="15" name="テキスト ボックス 14">
            <a:extLst>
              <a:ext uri="{FF2B5EF4-FFF2-40B4-BE49-F238E27FC236}">
                <a16:creationId xmlns:a16="http://schemas.microsoft.com/office/drawing/2014/main" id="{CD93CDE0-B1D8-250E-3264-F04B85C5A2D8}"/>
              </a:ext>
            </a:extLst>
          </p:cNvPr>
          <p:cNvSpPr txBox="1"/>
          <p:nvPr/>
        </p:nvSpPr>
        <p:spPr>
          <a:xfrm>
            <a:off x="6228902" y="-149636"/>
            <a:ext cx="1460475" cy="387286"/>
          </a:xfrm>
          <a:prstGeom prst="rect">
            <a:avLst/>
          </a:prstGeom>
          <a:noFill/>
        </p:spPr>
        <p:txBody>
          <a:bodyPr wrap="square" rtlCol="0">
            <a:spAutoFit/>
          </a:bodyPr>
          <a:lstStyle/>
          <a:p>
            <a:pPr marL="224790" indent="-224790" algn="r">
              <a:lnSpc>
                <a:spcPts val="1100"/>
              </a:lnSpc>
            </a:pPr>
            <a:r>
              <a:rPr lang="ja-JP" altLang="ja-JP" sz="1000" kern="100" dirty="0">
                <a:effectLst/>
                <a:latin typeface="ＭＳ 明朝" panose="02020609040205080304" pitchFamily="17" charset="-128"/>
                <a:ea typeface="ＭＳ 明朝" panose="02020609040205080304" pitchFamily="17" charset="-128"/>
                <a:cs typeface="Times New Roman" panose="02020603050405020304" pitchFamily="18" charset="0"/>
              </a:rPr>
              <a:t>令和</a:t>
            </a:r>
            <a:r>
              <a:rPr lang="ja-JP" altLang="en-US" sz="1000" kern="100" dirty="0">
                <a:effectLst/>
                <a:latin typeface="ＭＳ 明朝" panose="02020609040205080304" pitchFamily="17" charset="-128"/>
                <a:ea typeface="ＭＳ 明朝" panose="02020609040205080304" pitchFamily="17" charset="-128"/>
                <a:cs typeface="Times New Roman" panose="02020603050405020304" pitchFamily="18" charset="0"/>
              </a:rPr>
              <a:t>７</a:t>
            </a:r>
            <a:r>
              <a:rPr lang="ja-JP" altLang="ja-JP" sz="1000" kern="100" dirty="0">
                <a:effectLst/>
                <a:latin typeface="ＭＳ 明朝" panose="02020609040205080304" pitchFamily="17" charset="-128"/>
                <a:ea typeface="ＭＳ 明朝" panose="02020609040205080304" pitchFamily="17" charset="-128"/>
                <a:cs typeface="Times New Roman" panose="02020603050405020304" pitchFamily="18" charset="0"/>
              </a:rPr>
              <a:t>年</a:t>
            </a:r>
            <a:r>
              <a:rPr lang="ja-JP" altLang="en-US" sz="1000" kern="100" dirty="0">
                <a:effectLst/>
                <a:latin typeface="ＭＳ 明朝" panose="02020609040205080304" pitchFamily="17" charset="-128"/>
                <a:ea typeface="ＭＳ 明朝" panose="02020609040205080304" pitchFamily="17" charset="-128"/>
                <a:cs typeface="Times New Roman" panose="02020603050405020304" pitchFamily="18" charset="0"/>
              </a:rPr>
              <a:t>●</a:t>
            </a:r>
            <a:r>
              <a:rPr lang="ja-JP" altLang="ja-JP" sz="1000" kern="100" dirty="0">
                <a:effectLst/>
                <a:latin typeface="ＭＳ 明朝" panose="02020609040205080304" pitchFamily="17" charset="-128"/>
                <a:ea typeface="ＭＳ 明朝" panose="02020609040205080304" pitchFamily="17" charset="-128"/>
                <a:cs typeface="Times New Roman" panose="02020603050405020304" pitchFamily="18" charset="0"/>
              </a:rPr>
              <a:t>月</a:t>
            </a:r>
            <a:r>
              <a:rPr lang="ja-JP" altLang="en-US" sz="1000" kern="100" dirty="0">
                <a:effectLst/>
                <a:latin typeface="ＭＳ 明朝" panose="02020609040205080304" pitchFamily="17" charset="-128"/>
                <a:ea typeface="ＭＳ 明朝" panose="02020609040205080304" pitchFamily="17" charset="-128"/>
                <a:cs typeface="Times New Roman" panose="02020603050405020304" pitchFamily="18" charset="0"/>
              </a:rPr>
              <a:t>●</a:t>
            </a:r>
            <a:r>
              <a:rPr lang="ja-JP" altLang="ja-JP" sz="1000" kern="100" dirty="0">
                <a:effectLst/>
                <a:latin typeface="ＭＳ 明朝" panose="02020609040205080304" pitchFamily="17" charset="-128"/>
                <a:ea typeface="ＭＳ 明朝" panose="02020609040205080304" pitchFamily="17" charset="-128"/>
                <a:cs typeface="Times New Roman" panose="02020603050405020304" pitchFamily="18" charset="0"/>
              </a:rPr>
              <a:t>日</a:t>
            </a:r>
          </a:p>
          <a:p>
            <a:pPr algn="r"/>
            <a:r>
              <a:rPr lang="ja-JP" altLang="ja-JP" sz="1000" dirty="0">
                <a:effectLst/>
                <a:latin typeface="ＭＳ 明朝" panose="02020609040205080304" pitchFamily="17" charset="-128"/>
                <a:ea typeface="ＭＳ 明朝" panose="02020609040205080304" pitchFamily="17" charset="-128"/>
                <a:cs typeface="Times New Roman" panose="02020603050405020304" pitchFamily="18" charset="0"/>
              </a:rPr>
              <a:t>ＪＡ東京中央会</a:t>
            </a:r>
            <a:endParaRPr kumimoji="1" lang="ja-JP" altLang="en-US" sz="1000" dirty="0">
              <a:solidFill>
                <a:srgbClr val="FF0000"/>
              </a:solidFill>
              <a:latin typeface="ＭＳ 明朝" panose="02020609040205080304" pitchFamily="17" charset="-128"/>
              <a:ea typeface="ＭＳ 明朝" panose="02020609040205080304" pitchFamily="17" charset="-128"/>
            </a:endParaRPr>
          </a:p>
        </p:txBody>
      </p:sp>
      <p:sp>
        <p:nvSpPr>
          <p:cNvPr id="9" name="テキスト ボックス 8">
            <a:extLst>
              <a:ext uri="{FF2B5EF4-FFF2-40B4-BE49-F238E27FC236}">
                <a16:creationId xmlns:a16="http://schemas.microsoft.com/office/drawing/2014/main" id="{57264020-6AF2-200C-3CED-EFED6085F71F}"/>
              </a:ext>
            </a:extLst>
          </p:cNvPr>
          <p:cNvSpPr txBox="1"/>
          <p:nvPr/>
        </p:nvSpPr>
        <p:spPr>
          <a:xfrm>
            <a:off x="1804139" y="6643874"/>
            <a:ext cx="5738428" cy="1107996"/>
          </a:xfrm>
          <a:prstGeom prst="rect">
            <a:avLst/>
          </a:prstGeom>
          <a:noFill/>
        </p:spPr>
        <p:txBody>
          <a:bodyPr wrap="square" rtlCol="0">
            <a:spAutoFit/>
          </a:bodyPr>
          <a:lstStyle/>
          <a:p>
            <a:r>
              <a:rPr lang="ja-JP" altLang="en-US" b="1" dirty="0">
                <a:latin typeface="Meiryo UI" panose="020B0604030504040204" pitchFamily="50" charset="-128"/>
                <a:ea typeface="Meiryo UI" panose="020B0604030504040204" pitchFamily="50" charset="-128"/>
              </a:rPr>
              <a:t>申請書類が揃いましたら</a:t>
            </a:r>
            <a:r>
              <a:rPr kumimoji="1" lang="en-US" altLang="ja-JP" b="1" dirty="0">
                <a:solidFill>
                  <a:srgbClr val="FF0000"/>
                </a:solidFill>
                <a:highlight>
                  <a:srgbClr val="FFFF00"/>
                </a:highlight>
                <a:latin typeface="Meiryo UI" panose="020B0604030504040204" pitchFamily="50" charset="-128"/>
                <a:ea typeface="Meiryo UI" panose="020B0604030504040204" pitchFamily="50" charset="-128"/>
              </a:rPr>
              <a:t>J</a:t>
            </a:r>
            <a:r>
              <a:rPr kumimoji="1" lang="ja-JP" altLang="en-US" b="1" dirty="0">
                <a:solidFill>
                  <a:srgbClr val="FF0000"/>
                </a:solidFill>
                <a:highlight>
                  <a:srgbClr val="FFFF00"/>
                </a:highlight>
                <a:latin typeface="Meiryo UI" panose="020B0604030504040204" pitchFamily="50" charset="-128"/>
                <a:ea typeface="Meiryo UI" panose="020B0604030504040204" pitchFamily="50" charset="-128"/>
              </a:rPr>
              <a:t>Ａ●●●●までご提出ください。</a:t>
            </a:r>
            <a:endParaRPr lang="en-US" altLang="ja-JP" b="1" dirty="0">
              <a:latin typeface="Meiryo UI" panose="020B0604030504040204" pitchFamily="50" charset="-128"/>
              <a:ea typeface="Meiryo UI" panose="020B0604030504040204" pitchFamily="50" charset="-128"/>
            </a:endParaRPr>
          </a:p>
          <a:p>
            <a:r>
              <a:rPr lang="ja-JP" altLang="en-US" sz="1600" b="1" dirty="0">
                <a:latin typeface="Meiryo UI" panose="020B0604030504040204" pitchFamily="50" charset="-128"/>
                <a:ea typeface="Meiryo UI" panose="020B0604030504040204" pitchFamily="50" charset="-128"/>
              </a:rPr>
              <a:t>＜２次募集＞</a:t>
            </a:r>
            <a:endParaRPr lang="en-US" altLang="ja-JP" sz="1600" b="1" dirty="0">
              <a:latin typeface="Meiryo UI" panose="020B0604030504040204" pitchFamily="50" charset="-128"/>
              <a:ea typeface="Meiryo UI" panose="020B0604030504040204" pitchFamily="50" charset="-128"/>
            </a:endParaRPr>
          </a:p>
          <a:p>
            <a:r>
              <a:rPr lang="ja-JP" altLang="en-US" sz="1600" b="1" dirty="0">
                <a:latin typeface="Meiryo UI" panose="020B0604030504040204" pitchFamily="50" charset="-128"/>
                <a:ea typeface="Meiryo UI" panose="020B0604030504040204" pitchFamily="50" charset="-128"/>
              </a:rPr>
              <a:t>令和７年８月１日（金）～</a:t>
            </a:r>
            <a:r>
              <a:rPr lang="ja-JP" altLang="en-US" sz="1600" b="1" dirty="0">
                <a:solidFill>
                  <a:srgbClr val="FF0000"/>
                </a:solidFill>
                <a:highlight>
                  <a:srgbClr val="FFFF00"/>
                </a:highlight>
                <a:latin typeface="Meiryo UI" panose="020B0604030504040204" pitchFamily="50" charset="-128"/>
                <a:ea typeface="Meiryo UI" panose="020B0604030504040204" pitchFamily="50" charset="-128"/>
              </a:rPr>
              <a:t>９</a:t>
            </a:r>
            <a:r>
              <a:rPr kumimoji="1" lang="ja-JP" altLang="en-US" sz="1600" b="1" dirty="0">
                <a:solidFill>
                  <a:srgbClr val="FF0000"/>
                </a:solidFill>
                <a:highlight>
                  <a:srgbClr val="FFFF00"/>
                </a:highlight>
                <a:latin typeface="Meiryo UI" panose="020B0604030504040204" pitchFamily="50" charset="-128"/>
                <a:ea typeface="Meiryo UI" panose="020B0604030504040204" pitchFamily="50" charset="-128"/>
              </a:rPr>
              <a:t>月●日（●）まで</a:t>
            </a:r>
            <a:endParaRPr kumimoji="1" lang="en-US" altLang="ja-JP" sz="1600" b="1" dirty="0">
              <a:solidFill>
                <a:srgbClr val="FF0000"/>
              </a:solidFill>
              <a:highlight>
                <a:srgbClr val="FFFF00"/>
              </a:highlight>
              <a:latin typeface="Meiryo UI" panose="020B0604030504040204" pitchFamily="50" charset="-128"/>
              <a:ea typeface="Meiryo UI" panose="020B0604030504040204" pitchFamily="50" charset="-128"/>
            </a:endParaRPr>
          </a:p>
          <a:p>
            <a:r>
              <a:rPr lang="ja-JP" altLang="en-US" sz="1600" b="1" dirty="0">
                <a:latin typeface="Meiryo UI" panose="020B0604030504040204" pitchFamily="50" charset="-128"/>
                <a:ea typeface="Meiryo UI" panose="020B0604030504040204" pitchFamily="50" charset="-128"/>
              </a:rPr>
              <a:t>＊予算に達し次第、募集終了となる場合があります。</a:t>
            </a:r>
            <a:endParaRPr kumimoji="1" lang="en-US" altLang="ja-JP" sz="1600" b="1" dirty="0">
              <a:latin typeface="Meiryo UI" panose="020B0604030504040204" pitchFamily="50" charset="-128"/>
              <a:ea typeface="Meiryo UI" panose="020B0604030504040204" pitchFamily="50" charset="-128"/>
            </a:endParaRPr>
          </a:p>
        </p:txBody>
      </p:sp>
      <p:cxnSp>
        <p:nvCxnSpPr>
          <p:cNvPr id="14" name="直線コネクタ 13">
            <a:extLst>
              <a:ext uri="{FF2B5EF4-FFF2-40B4-BE49-F238E27FC236}">
                <a16:creationId xmlns:a16="http://schemas.microsoft.com/office/drawing/2014/main" id="{725307F6-CEF7-0093-2C16-C7C507B649DB}"/>
              </a:ext>
            </a:extLst>
          </p:cNvPr>
          <p:cNvCxnSpPr>
            <a:cxnSpLocks/>
          </p:cNvCxnSpPr>
          <p:nvPr/>
        </p:nvCxnSpPr>
        <p:spPr>
          <a:xfrm flipH="1">
            <a:off x="416790" y="7134175"/>
            <a:ext cx="196" cy="3024000"/>
          </a:xfrm>
          <a:prstGeom prst="line">
            <a:avLst/>
          </a:prstGeom>
          <a:ln w="571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
        <p:nvSpPr>
          <p:cNvPr id="16" name="テキスト ボックス 15">
            <a:extLst>
              <a:ext uri="{FF2B5EF4-FFF2-40B4-BE49-F238E27FC236}">
                <a16:creationId xmlns:a16="http://schemas.microsoft.com/office/drawing/2014/main" id="{AD61BC70-B813-AD26-A953-8FCD2F383DD3}"/>
              </a:ext>
            </a:extLst>
          </p:cNvPr>
          <p:cNvSpPr txBox="1"/>
          <p:nvPr/>
        </p:nvSpPr>
        <p:spPr>
          <a:xfrm>
            <a:off x="180231" y="6212404"/>
            <a:ext cx="5852417" cy="461665"/>
          </a:xfrm>
          <a:prstGeom prst="rect">
            <a:avLst/>
          </a:prstGeom>
          <a:noFill/>
        </p:spPr>
        <p:txBody>
          <a:bodyPr wrap="square" rtlCol="0">
            <a:spAutoFit/>
          </a:bodyPr>
          <a:lstStyle/>
          <a:p>
            <a:r>
              <a:rPr lang="ja-JP" altLang="en-US" sz="2400" dirty="0">
                <a:solidFill>
                  <a:schemeClr val="accent2">
                    <a:lumMod val="50000"/>
                  </a:schemeClr>
                </a:solidFill>
                <a:latin typeface="Meiryo UI" panose="020B0604030504040204" pitchFamily="50" charset="-128"/>
                <a:ea typeface="Meiryo UI" panose="020B0604030504040204" pitchFamily="50" charset="-128"/>
              </a:rPr>
              <a:t>＜申し込み・お支払いまでの流れ＞</a:t>
            </a:r>
            <a:endParaRPr kumimoji="1" lang="ja-JP" altLang="en-US" sz="2400" dirty="0">
              <a:solidFill>
                <a:schemeClr val="accent2">
                  <a:lumMod val="50000"/>
                </a:schemeClr>
              </a:solidFill>
              <a:latin typeface="Meiryo UI" panose="020B0604030504040204" pitchFamily="50" charset="-128"/>
              <a:ea typeface="Meiryo UI" panose="020B0604030504040204" pitchFamily="50" charset="-128"/>
            </a:endParaRPr>
          </a:p>
        </p:txBody>
      </p:sp>
      <p:sp>
        <p:nvSpPr>
          <p:cNvPr id="17" name="角丸四角形 19">
            <a:extLst>
              <a:ext uri="{FF2B5EF4-FFF2-40B4-BE49-F238E27FC236}">
                <a16:creationId xmlns:a16="http://schemas.microsoft.com/office/drawing/2014/main" id="{4808EA4A-6C68-143B-36BA-861FB7169379}"/>
              </a:ext>
            </a:extLst>
          </p:cNvPr>
          <p:cNvSpPr/>
          <p:nvPr/>
        </p:nvSpPr>
        <p:spPr>
          <a:xfrm>
            <a:off x="182554" y="7842367"/>
            <a:ext cx="1440000" cy="432000"/>
          </a:xfrm>
          <a:prstGeom prst="roundRect">
            <a:avLst/>
          </a:prstGeom>
          <a:solidFill>
            <a:schemeClr val="accent6">
              <a:lumMod val="20000"/>
              <a:lumOff val="80000"/>
            </a:schemeClr>
          </a:solidFill>
          <a:ln>
            <a:solidFill>
              <a:schemeClr val="accent6">
                <a:lumMod val="50000"/>
              </a:schemeClr>
            </a:solidFill>
          </a:ln>
        </p:spPr>
        <p:style>
          <a:lnRef idx="2">
            <a:schemeClr val="accent6"/>
          </a:lnRef>
          <a:fillRef idx="1">
            <a:schemeClr val="lt1"/>
          </a:fillRef>
          <a:effectRef idx="0">
            <a:schemeClr val="accent6"/>
          </a:effectRef>
          <a:fontRef idx="minor">
            <a:schemeClr val="dk1"/>
          </a:fontRef>
        </p:style>
        <p:txBody>
          <a:bodyPr lIns="36000" tIns="0" rIns="36000" bIns="0" rtlCol="0" anchor="ctr"/>
          <a:lstStyle/>
          <a:p>
            <a:r>
              <a:rPr kumimoji="1" lang="ja-JP" altLang="en-US" dirty="0">
                <a:solidFill>
                  <a:schemeClr val="tx1"/>
                </a:solidFill>
                <a:latin typeface="Meiryo UI" panose="020B0604030504040204" pitchFamily="50" charset="-128"/>
                <a:ea typeface="Meiryo UI" panose="020B0604030504040204" pitchFamily="50" charset="-128"/>
              </a:rPr>
              <a:t> ②資材</a:t>
            </a:r>
            <a:r>
              <a:rPr lang="ja-JP" altLang="en-US" dirty="0">
                <a:solidFill>
                  <a:schemeClr val="tx1"/>
                </a:solidFill>
                <a:latin typeface="Meiryo UI" panose="020B0604030504040204" pitchFamily="50" charset="-128"/>
                <a:ea typeface="Meiryo UI" panose="020B0604030504040204" pitchFamily="50" charset="-128"/>
              </a:rPr>
              <a:t>購入</a:t>
            </a:r>
            <a:endParaRPr kumimoji="1" lang="ja-JP" altLang="en-US" dirty="0">
              <a:solidFill>
                <a:schemeClr val="tx1"/>
              </a:solidFill>
              <a:latin typeface="Meiryo UI" panose="020B0604030504040204" pitchFamily="50" charset="-128"/>
              <a:ea typeface="Meiryo UI" panose="020B0604030504040204" pitchFamily="50" charset="-128"/>
            </a:endParaRPr>
          </a:p>
        </p:txBody>
      </p:sp>
      <p:sp>
        <p:nvSpPr>
          <p:cNvPr id="18" name="角丸四角形 38">
            <a:extLst>
              <a:ext uri="{FF2B5EF4-FFF2-40B4-BE49-F238E27FC236}">
                <a16:creationId xmlns:a16="http://schemas.microsoft.com/office/drawing/2014/main" id="{0F8CD59F-643E-AA80-9C94-C23167862A6D}"/>
              </a:ext>
            </a:extLst>
          </p:cNvPr>
          <p:cNvSpPr/>
          <p:nvPr/>
        </p:nvSpPr>
        <p:spPr>
          <a:xfrm>
            <a:off x="180231" y="8855747"/>
            <a:ext cx="1440000" cy="432000"/>
          </a:xfrm>
          <a:prstGeom prst="roundRect">
            <a:avLst/>
          </a:prstGeom>
          <a:solidFill>
            <a:schemeClr val="accent6">
              <a:lumMod val="20000"/>
              <a:lumOff val="80000"/>
            </a:schemeClr>
          </a:solidFill>
          <a:ln>
            <a:solidFill>
              <a:schemeClr val="accent6">
                <a:lumMod val="50000"/>
              </a:schemeClr>
            </a:solidFill>
          </a:ln>
        </p:spPr>
        <p:style>
          <a:lnRef idx="2">
            <a:schemeClr val="accent6"/>
          </a:lnRef>
          <a:fillRef idx="1">
            <a:schemeClr val="lt1"/>
          </a:fillRef>
          <a:effectRef idx="0">
            <a:schemeClr val="accent6"/>
          </a:effectRef>
          <a:fontRef idx="minor">
            <a:schemeClr val="dk1"/>
          </a:fontRef>
        </p:style>
        <p:txBody>
          <a:bodyPr lIns="36000" tIns="0" rIns="36000" bIns="0" rtlCol="0" anchor="ctr"/>
          <a:lstStyle/>
          <a:p>
            <a:r>
              <a:rPr kumimoji="1" lang="ja-JP" altLang="en-US" dirty="0">
                <a:solidFill>
                  <a:schemeClr val="tx1"/>
                </a:solidFill>
                <a:latin typeface="Meiryo UI" panose="020B0604030504040204" pitchFamily="50" charset="-128"/>
                <a:ea typeface="Meiryo UI" panose="020B0604030504040204" pitchFamily="50" charset="-128"/>
              </a:rPr>
              <a:t> ③実績報告     </a:t>
            </a:r>
          </a:p>
        </p:txBody>
      </p:sp>
      <p:sp>
        <p:nvSpPr>
          <p:cNvPr id="19" name="角丸四角形 39">
            <a:extLst>
              <a:ext uri="{FF2B5EF4-FFF2-40B4-BE49-F238E27FC236}">
                <a16:creationId xmlns:a16="http://schemas.microsoft.com/office/drawing/2014/main" id="{D250AF45-8480-D464-1226-0599A1549AF9}"/>
              </a:ext>
            </a:extLst>
          </p:cNvPr>
          <p:cNvSpPr/>
          <p:nvPr/>
        </p:nvSpPr>
        <p:spPr>
          <a:xfrm>
            <a:off x="185267" y="9739013"/>
            <a:ext cx="1440000" cy="432000"/>
          </a:xfrm>
          <a:prstGeom prst="roundRect">
            <a:avLst/>
          </a:prstGeom>
          <a:solidFill>
            <a:schemeClr val="accent6">
              <a:lumMod val="20000"/>
              <a:lumOff val="80000"/>
            </a:schemeClr>
          </a:solidFill>
          <a:ln>
            <a:solidFill>
              <a:schemeClr val="accent6">
                <a:lumMod val="50000"/>
              </a:schemeClr>
            </a:solidFill>
          </a:ln>
        </p:spPr>
        <p:style>
          <a:lnRef idx="2">
            <a:schemeClr val="accent6"/>
          </a:lnRef>
          <a:fillRef idx="1">
            <a:schemeClr val="lt1"/>
          </a:fillRef>
          <a:effectRef idx="0">
            <a:schemeClr val="accent6"/>
          </a:effectRef>
          <a:fontRef idx="minor">
            <a:schemeClr val="dk1"/>
          </a:fontRef>
        </p:style>
        <p:txBody>
          <a:bodyPr lIns="36000" tIns="0" rIns="36000" bIns="0" rtlCol="0" anchor="ctr"/>
          <a:lstStyle/>
          <a:p>
            <a:r>
              <a:rPr kumimoji="1" lang="ja-JP" altLang="en-US" dirty="0">
                <a:solidFill>
                  <a:schemeClr val="tx1"/>
                </a:solidFill>
                <a:latin typeface="Meiryo UI" panose="020B0604030504040204" pitchFamily="50" charset="-128"/>
                <a:ea typeface="Meiryo UI" panose="020B0604030504040204" pitchFamily="50" charset="-128"/>
              </a:rPr>
              <a:t> ④支払い  </a:t>
            </a:r>
          </a:p>
        </p:txBody>
      </p:sp>
      <p:sp>
        <p:nvSpPr>
          <p:cNvPr id="21" name="テキスト ボックス 20">
            <a:extLst>
              <a:ext uri="{FF2B5EF4-FFF2-40B4-BE49-F238E27FC236}">
                <a16:creationId xmlns:a16="http://schemas.microsoft.com/office/drawing/2014/main" id="{F24FFFAF-950F-10C7-76C8-2E5125053A91}"/>
              </a:ext>
            </a:extLst>
          </p:cNvPr>
          <p:cNvSpPr txBox="1"/>
          <p:nvPr/>
        </p:nvSpPr>
        <p:spPr>
          <a:xfrm>
            <a:off x="1804139" y="7735515"/>
            <a:ext cx="5738428" cy="923330"/>
          </a:xfrm>
          <a:prstGeom prst="rect">
            <a:avLst/>
          </a:prstGeom>
          <a:noFill/>
        </p:spPr>
        <p:txBody>
          <a:bodyPr wrap="square" rtlCol="0">
            <a:spAutoFit/>
          </a:bodyPr>
          <a:lstStyle/>
          <a:p>
            <a:r>
              <a:rPr lang="ja-JP" altLang="en-US" b="1" dirty="0">
                <a:latin typeface="Meiryo UI" panose="020B0604030504040204" pitchFamily="50" charset="-128"/>
                <a:ea typeface="Meiryo UI" panose="020B0604030504040204" pitchFamily="50" charset="-128"/>
              </a:rPr>
              <a:t>対象となる物品をご購入いただき、領収書やレシートを保管ください。なお、ご購入は申し込み受付完了後、</a:t>
            </a:r>
            <a:endParaRPr lang="en-US" altLang="ja-JP" b="1">
              <a:latin typeface="Meiryo UI" panose="020B0604030504040204" pitchFamily="50" charset="-128"/>
              <a:ea typeface="Meiryo UI" panose="020B0604030504040204" pitchFamily="50" charset="-128"/>
            </a:endParaRPr>
          </a:p>
          <a:p>
            <a:r>
              <a:rPr lang="ja-JP" altLang="en-US" b="1">
                <a:latin typeface="Meiryo UI" panose="020B0604030504040204" pitchFamily="50" charset="-128"/>
                <a:ea typeface="Meiryo UI" panose="020B0604030504040204" pitchFamily="50" charset="-128"/>
              </a:rPr>
              <a:t>令和</a:t>
            </a:r>
            <a:r>
              <a:rPr lang="ja-JP" altLang="en-US" b="1" dirty="0">
                <a:latin typeface="Meiryo UI" panose="020B0604030504040204" pitchFamily="50" charset="-128"/>
                <a:ea typeface="Meiryo UI" panose="020B0604030504040204" pitchFamily="50" charset="-128"/>
              </a:rPr>
              <a:t>８年</a:t>
            </a:r>
            <a:r>
              <a:rPr lang="ja-JP" altLang="en-US" b="1" dirty="0">
                <a:solidFill>
                  <a:srgbClr val="FF0000"/>
                </a:solidFill>
                <a:latin typeface="Meiryo UI" panose="020B0604030504040204" pitchFamily="50" charset="-128"/>
                <a:ea typeface="Meiryo UI" panose="020B0604030504040204" pitchFamily="50" charset="-128"/>
              </a:rPr>
              <a:t>２月</a:t>
            </a:r>
            <a:r>
              <a:rPr lang="en-US" altLang="ja-JP" b="1" dirty="0">
                <a:solidFill>
                  <a:srgbClr val="FF0000"/>
                </a:solidFill>
                <a:latin typeface="Meiryo UI" panose="020B0604030504040204" pitchFamily="50" charset="-128"/>
                <a:ea typeface="Meiryo UI" panose="020B0604030504040204" pitchFamily="50" charset="-128"/>
              </a:rPr>
              <a:t>27</a:t>
            </a:r>
            <a:r>
              <a:rPr lang="ja-JP" altLang="en-US" b="1" dirty="0">
                <a:solidFill>
                  <a:srgbClr val="FF0000"/>
                </a:solidFill>
                <a:latin typeface="Meiryo UI" panose="020B0604030504040204" pitchFamily="50" charset="-128"/>
                <a:ea typeface="Meiryo UI" panose="020B0604030504040204" pitchFamily="50" charset="-128"/>
              </a:rPr>
              <a:t>日</a:t>
            </a:r>
            <a:r>
              <a:rPr lang="ja-JP" altLang="en-US" b="1" dirty="0">
                <a:latin typeface="Meiryo UI" panose="020B0604030504040204" pitchFamily="50" charset="-128"/>
                <a:ea typeface="Meiryo UI" panose="020B0604030504040204" pitchFamily="50" charset="-128"/>
              </a:rPr>
              <a:t>（金）までお済ませください。</a:t>
            </a:r>
            <a:endParaRPr lang="en-US" altLang="ja-JP" b="1" dirty="0">
              <a:latin typeface="Meiryo UI" panose="020B0604030504040204" pitchFamily="50" charset="-128"/>
              <a:ea typeface="Meiryo UI" panose="020B0604030504040204" pitchFamily="50" charset="-128"/>
            </a:endParaRPr>
          </a:p>
        </p:txBody>
      </p:sp>
      <p:sp>
        <p:nvSpPr>
          <p:cNvPr id="22" name="テキスト ボックス 21">
            <a:extLst>
              <a:ext uri="{FF2B5EF4-FFF2-40B4-BE49-F238E27FC236}">
                <a16:creationId xmlns:a16="http://schemas.microsoft.com/office/drawing/2014/main" id="{ED1D5156-1770-E635-4982-CBFE0887BF04}"/>
              </a:ext>
            </a:extLst>
          </p:cNvPr>
          <p:cNvSpPr txBox="1"/>
          <p:nvPr/>
        </p:nvSpPr>
        <p:spPr>
          <a:xfrm>
            <a:off x="1804139" y="9788843"/>
            <a:ext cx="5738428" cy="369332"/>
          </a:xfrm>
          <a:prstGeom prst="rect">
            <a:avLst/>
          </a:prstGeom>
          <a:noFill/>
        </p:spPr>
        <p:txBody>
          <a:bodyPr wrap="square" rtlCol="0">
            <a:spAutoFit/>
          </a:bodyPr>
          <a:lstStyle/>
          <a:p>
            <a:r>
              <a:rPr lang="ja-JP" altLang="en-US" b="1" dirty="0">
                <a:latin typeface="Meiryo UI" panose="020B0604030504040204" pitchFamily="50" charset="-128"/>
                <a:ea typeface="Meiryo UI" panose="020B0604030504040204" pitchFamily="50" charset="-128"/>
              </a:rPr>
              <a:t>書類等確認後に随時お支払いいたします。</a:t>
            </a:r>
            <a:endParaRPr kumimoji="1" lang="ja-JP" altLang="en-US" b="1" dirty="0">
              <a:latin typeface="Meiryo UI" panose="020B0604030504040204" pitchFamily="50" charset="-128"/>
              <a:ea typeface="Meiryo UI" panose="020B0604030504040204" pitchFamily="50" charset="-128"/>
            </a:endParaRPr>
          </a:p>
        </p:txBody>
      </p:sp>
      <p:sp>
        <p:nvSpPr>
          <p:cNvPr id="23" name="角丸四角形 38">
            <a:extLst>
              <a:ext uri="{FF2B5EF4-FFF2-40B4-BE49-F238E27FC236}">
                <a16:creationId xmlns:a16="http://schemas.microsoft.com/office/drawing/2014/main" id="{FFEE53E0-02F3-2479-820E-778B197E4B1E}"/>
              </a:ext>
            </a:extLst>
          </p:cNvPr>
          <p:cNvSpPr/>
          <p:nvPr/>
        </p:nvSpPr>
        <p:spPr>
          <a:xfrm>
            <a:off x="180231" y="6845987"/>
            <a:ext cx="1440000" cy="432000"/>
          </a:xfrm>
          <a:prstGeom prst="roundRect">
            <a:avLst/>
          </a:prstGeom>
          <a:solidFill>
            <a:schemeClr val="accent6">
              <a:lumMod val="20000"/>
              <a:lumOff val="80000"/>
            </a:schemeClr>
          </a:solidFill>
          <a:ln>
            <a:solidFill>
              <a:schemeClr val="accent6">
                <a:lumMod val="50000"/>
              </a:schemeClr>
            </a:solidFill>
          </a:ln>
        </p:spPr>
        <p:style>
          <a:lnRef idx="2">
            <a:schemeClr val="accent6"/>
          </a:lnRef>
          <a:fillRef idx="1">
            <a:schemeClr val="lt1"/>
          </a:fillRef>
          <a:effectRef idx="0">
            <a:schemeClr val="accent6"/>
          </a:effectRef>
          <a:fontRef idx="minor">
            <a:schemeClr val="dk1"/>
          </a:fontRef>
        </p:style>
        <p:txBody>
          <a:bodyPr lIns="36000" tIns="0" rIns="36000" bIns="0" rtlCol="0" anchor="ctr"/>
          <a:lstStyle/>
          <a:p>
            <a:r>
              <a:rPr kumimoji="1" lang="ja-JP" altLang="en-US" dirty="0">
                <a:solidFill>
                  <a:schemeClr val="tx1"/>
                </a:solidFill>
                <a:latin typeface="Meiryo UI" panose="020B0604030504040204" pitchFamily="50" charset="-128"/>
                <a:ea typeface="Meiryo UI" panose="020B0604030504040204" pitchFamily="50" charset="-128"/>
              </a:rPr>
              <a:t> ①</a:t>
            </a:r>
            <a:r>
              <a:rPr lang="ja-JP" altLang="en-US" dirty="0">
                <a:solidFill>
                  <a:schemeClr val="tx1"/>
                </a:solidFill>
                <a:latin typeface="Meiryo UI" panose="020B0604030504040204" pitchFamily="50" charset="-128"/>
                <a:ea typeface="Meiryo UI" panose="020B0604030504040204" pitchFamily="50" charset="-128"/>
              </a:rPr>
              <a:t>申し込み</a:t>
            </a:r>
            <a:r>
              <a:rPr kumimoji="1" lang="ja-JP" altLang="en-US" dirty="0">
                <a:solidFill>
                  <a:schemeClr val="tx1"/>
                </a:solidFill>
                <a:latin typeface="Meiryo UI" panose="020B0604030504040204" pitchFamily="50" charset="-128"/>
                <a:ea typeface="Meiryo UI" panose="020B0604030504040204" pitchFamily="50" charset="-128"/>
              </a:rPr>
              <a:t>     </a:t>
            </a:r>
          </a:p>
        </p:txBody>
      </p:sp>
      <p:sp>
        <p:nvSpPr>
          <p:cNvPr id="24" name="テキスト ボックス 23">
            <a:extLst>
              <a:ext uri="{FF2B5EF4-FFF2-40B4-BE49-F238E27FC236}">
                <a16:creationId xmlns:a16="http://schemas.microsoft.com/office/drawing/2014/main" id="{50E6A351-A317-752E-075B-13D5222E9745}"/>
              </a:ext>
            </a:extLst>
          </p:cNvPr>
          <p:cNvSpPr txBox="1"/>
          <p:nvPr/>
        </p:nvSpPr>
        <p:spPr>
          <a:xfrm>
            <a:off x="1804139" y="8876610"/>
            <a:ext cx="5738428" cy="646331"/>
          </a:xfrm>
          <a:prstGeom prst="rect">
            <a:avLst/>
          </a:prstGeom>
          <a:noFill/>
        </p:spPr>
        <p:txBody>
          <a:bodyPr wrap="square" rtlCol="0">
            <a:spAutoFit/>
          </a:bodyPr>
          <a:lstStyle/>
          <a:p>
            <a:r>
              <a:rPr lang="ja-JP" altLang="en-US" b="1" dirty="0">
                <a:latin typeface="Meiryo UI" panose="020B0604030504040204" pitchFamily="50" charset="-128"/>
                <a:ea typeface="Meiryo UI" panose="020B0604030504040204" pitchFamily="50" charset="-128"/>
              </a:rPr>
              <a:t>必要書類が揃いましたら</a:t>
            </a:r>
            <a:r>
              <a:rPr kumimoji="1" lang="en-US" altLang="ja-JP" b="1" dirty="0">
                <a:solidFill>
                  <a:srgbClr val="FF0000"/>
                </a:solidFill>
                <a:highlight>
                  <a:srgbClr val="FFFF00"/>
                </a:highlight>
                <a:latin typeface="Meiryo UI" panose="020B0604030504040204" pitchFamily="50" charset="-128"/>
                <a:ea typeface="Meiryo UI" panose="020B0604030504040204" pitchFamily="50" charset="-128"/>
              </a:rPr>
              <a:t>J</a:t>
            </a:r>
            <a:r>
              <a:rPr kumimoji="1" lang="ja-JP" altLang="en-US" b="1" dirty="0">
                <a:solidFill>
                  <a:srgbClr val="FF0000"/>
                </a:solidFill>
                <a:highlight>
                  <a:srgbClr val="FFFF00"/>
                </a:highlight>
                <a:latin typeface="Meiryo UI" panose="020B0604030504040204" pitchFamily="50" charset="-128"/>
                <a:ea typeface="Meiryo UI" panose="020B0604030504040204" pitchFamily="50" charset="-128"/>
              </a:rPr>
              <a:t>Ａ●●●●までご提出ください。</a:t>
            </a:r>
            <a:endParaRPr lang="en-US" altLang="ja-JP" b="1" dirty="0">
              <a:latin typeface="Meiryo UI" panose="020B0604030504040204" pitchFamily="50" charset="-128"/>
              <a:ea typeface="Meiryo UI" panose="020B0604030504040204" pitchFamily="50" charset="-128"/>
            </a:endParaRPr>
          </a:p>
          <a:p>
            <a:r>
              <a:rPr lang="en-US" altLang="ja-JP" b="1" dirty="0">
                <a:latin typeface="Meiryo UI" panose="020B0604030504040204" pitchFamily="50" charset="-128"/>
                <a:ea typeface="Meiryo UI" panose="020B0604030504040204" pitchFamily="50" charset="-128"/>
              </a:rPr>
              <a:t>【</a:t>
            </a:r>
            <a:r>
              <a:rPr lang="ja-JP" altLang="en-US" b="1" dirty="0">
                <a:latin typeface="Meiryo UI" panose="020B0604030504040204" pitchFamily="50" charset="-128"/>
                <a:ea typeface="Meiryo UI" panose="020B0604030504040204" pitchFamily="50" charset="-128"/>
              </a:rPr>
              <a:t>最終期限</a:t>
            </a:r>
            <a:r>
              <a:rPr lang="en-US" altLang="ja-JP" b="1" dirty="0">
                <a:latin typeface="Meiryo UI" panose="020B0604030504040204" pitchFamily="50" charset="-128"/>
                <a:ea typeface="Meiryo UI" panose="020B0604030504040204" pitchFamily="50" charset="-128"/>
              </a:rPr>
              <a:t>】</a:t>
            </a:r>
            <a:r>
              <a:rPr lang="ja-JP" altLang="en-US" b="1" dirty="0">
                <a:latin typeface="Meiryo UI" panose="020B0604030504040204" pitchFamily="50" charset="-128"/>
                <a:ea typeface="Meiryo UI" panose="020B0604030504040204" pitchFamily="50" charset="-128"/>
              </a:rPr>
              <a:t>令和８年</a:t>
            </a:r>
            <a:r>
              <a:rPr lang="ja-JP" altLang="en-US" b="1" dirty="0">
                <a:solidFill>
                  <a:srgbClr val="FF0000"/>
                </a:solidFill>
                <a:highlight>
                  <a:srgbClr val="FFFF00"/>
                </a:highlight>
                <a:latin typeface="Meiryo UI" panose="020B0604030504040204" pitchFamily="50" charset="-128"/>
                <a:ea typeface="Meiryo UI" panose="020B0604030504040204" pitchFamily="50" charset="-128"/>
              </a:rPr>
              <a:t>２</a:t>
            </a:r>
            <a:r>
              <a:rPr kumimoji="1" lang="ja-JP" altLang="en-US" b="1" dirty="0">
                <a:solidFill>
                  <a:srgbClr val="FF0000"/>
                </a:solidFill>
                <a:highlight>
                  <a:srgbClr val="FFFF00"/>
                </a:highlight>
                <a:latin typeface="Meiryo UI" panose="020B0604030504040204" pitchFamily="50" charset="-128"/>
                <a:ea typeface="Meiryo UI" panose="020B0604030504040204" pitchFamily="50" charset="-128"/>
              </a:rPr>
              <a:t>月</a:t>
            </a:r>
            <a:r>
              <a:rPr kumimoji="1" lang="en-US" altLang="ja-JP" b="1" dirty="0">
                <a:solidFill>
                  <a:srgbClr val="FF0000"/>
                </a:solidFill>
                <a:highlight>
                  <a:srgbClr val="FFFF00"/>
                </a:highlight>
                <a:latin typeface="Meiryo UI" panose="020B0604030504040204" pitchFamily="50" charset="-128"/>
                <a:ea typeface="Meiryo UI" panose="020B0604030504040204" pitchFamily="50" charset="-128"/>
              </a:rPr>
              <a:t>27</a:t>
            </a:r>
            <a:r>
              <a:rPr kumimoji="1" lang="ja-JP" altLang="en-US" b="1" dirty="0">
                <a:solidFill>
                  <a:srgbClr val="FF0000"/>
                </a:solidFill>
                <a:highlight>
                  <a:srgbClr val="FFFF00"/>
                </a:highlight>
                <a:latin typeface="Meiryo UI" panose="020B0604030504040204" pitchFamily="50" charset="-128"/>
                <a:ea typeface="Meiryo UI" panose="020B0604030504040204" pitchFamily="50" charset="-128"/>
              </a:rPr>
              <a:t>日（金）まで</a:t>
            </a:r>
            <a:endParaRPr kumimoji="1" lang="ja-JP" altLang="en-US" b="1"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012338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正方形/長方形 15">
            <a:extLst>
              <a:ext uri="{FF2B5EF4-FFF2-40B4-BE49-F238E27FC236}">
                <a16:creationId xmlns:a16="http://schemas.microsoft.com/office/drawing/2014/main" id="{E5158409-3F40-08F6-208A-10ED9FFCC8B8}"/>
              </a:ext>
            </a:extLst>
          </p:cNvPr>
          <p:cNvSpPr/>
          <p:nvPr/>
        </p:nvSpPr>
        <p:spPr>
          <a:xfrm>
            <a:off x="-2650" y="8354732"/>
            <a:ext cx="7561263" cy="2194205"/>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917">
              <a:solidFill>
                <a:srgbClr val="00B050"/>
              </a:solidFill>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CC61C891-68B9-39BC-10F0-F00B4EB28BA9}"/>
              </a:ext>
            </a:extLst>
          </p:cNvPr>
          <p:cNvSpPr txBox="1"/>
          <p:nvPr/>
        </p:nvSpPr>
        <p:spPr>
          <a:xfrm>
            <a:off x="-2650" y="203111"/>
            <a:ext cx="2645707" cy="461665"/>
          </a:xfrm>
          <a:prstGeom prst="rect">
            <a:avLst/>
          </a:prstGeom>
          <a:noFill/>
        </p:spPr>
        <p:txBody>
          <a:bodyPr wrap="square" rtlCol="0">
            <a:spAutoFit/>
          </a:bodyPr>
          <a:lstStyle/>
          <a:p>
            <a:r>
              <a:rPr lang="ja-JP" altLang="en-US" sz="2400" dirty="0">
                <a:solidFill>
                  <a:schemeClr val="tx2"/>
                </a:solidFill>
                <a:latin typeface="Meiryo UI" panose="020B0604030504040204" pitchFamily="50" charset="-128"/>
                <a:ea typeface="Meiryo UI" panose="020B0604030504040204" pitchFamily="50" charset="-128"/>
              </a:rPr>
              <a:t>＜</a:t>
            </a:r>
            <a:r>
              <a:rPr lang="zh-TW" altLang="en-US" sz="2400" dirty="0">
                <a:solidFill>
                  <a:schemeClr val="tx2"/>
                </a:solidFill>
                <a:latin typeface="Meiryo UI" panose="020B0604030504040204" pitchFamily="50" charset="-128"/>
                <a:ea typeface="Meiryo UI" panose="020B0604030504040204" pitchFamily="50" charset="-128"/>
              </a:rPr>
              <a:t>補助対象資材</a:t>
            </a:r>
            <a:r>
              <a:rPr lang="ja-JP" altLang="en-US" sz="2400" dirty="0">
                <a:solidFill>
                  <a:schemeClr val="tx2"/>
                </a:solidFill>
                <a:latin typeface="Meiryo UI" panose="020B0604030504040204" pitchFamily="50" charset="-128"/>
                <a:ea typeface="Meiryo UI" panose="020B0604030504040204" pitchFamily="50" charset="-128"/>
              </a:rPr>
              <a:t>＞</a:t>
            </a:r>
            <a:endParaRPr kumimoji="1" lang="ja-JP" altLang="en-US" sz="2400" dirty="0">
              <a:solidFill>
                <a:schemeClr val="tx2"/>
              </a:solidFill>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A9E15697-4B21-B566-3B5F-06E3CCEDCB6E}"/>
              </a:ext>
            </a:extLst>
          </p:cNvPr>
          <p:cNvSpPr txBox="1"/>
          <p:nvPr/>
        </p:nvSpPr>
        <p:spPr>
          <a:xfrm>
            <a:off x="-40817" y="6749469"/>
            <a:ext cx="4613536" cy="461665"/>
          </a:xfrm>
          <a:prstGeom prst="rect">
            <a:avLst/>
          </a:prstGeom>
          <a:noFill/>
        </p:spPr>
        <p:txBody>
          <a:bodyPr wrap="square" rtlCol="0">
            <a:spAutoFit/>
          </a:bodyPr>
          <a:lstStyle/>
          <a:p>
            <a:r>
              <a:rPr lang="ja-JP" altLang="en-US" sz="2400" dirty="0">
                <a:solidFill>
                  <a:schemeClr val="tx2"/>
                </a:solidFill>
                <a:latin typeface="Meiryo UI" panose="020B0604030504040204" pitchFamily="50" charset="-128"/>
                <a:ea typeface="Meiryo UI" panose="020B0604030504040204" pitchFamily="50" charset="-128"/>
              </a:rPr>
              <a:t>＜２次募集申込期日・申込先＞</a:t>
            </a:r>
            <a:endParaRPr kumimoji="1" lang="ja-JP" altLang="en-US" sz="2400" dirty="0">
              <a:solidFill>
                <a:schemeClr val="tx2"/>
              </a:solidFill>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8DF5C711-7614-0DFD-4203-84BA80B8BE8C}"/>
              </a:ext>
            </a:extLst>
          </p:cNvPr>
          <p:cNvSpPr txBox="1"/>
          <p:nvPr/>
        </p:nvSpPr>
        <p:spPr>
          <a:xfrm>
            <a:off x="0" y="8419943"/>
            <a:ext cx="5852417" cy="461665"/>
          </a:xfrm>
          <a:prstGeom prst="rect">
            <a:avLst/>
          </a:prstGeom>
          <a:noFill/>
        </p:spPr>
        <p:txBody>
          <a:bodyPr wrap="square" rtlCol="0">
            <a:spAutoFit/>
          </a:bodyPr>
          <a:lstStyle/>
          <a:p>
            <a:r>
              <a:rPr lang="ja-JP" altLang="en-US" sz="2400" dirty="0">
                <a:solidFill>
                  <a:schemeClr val="tx2"/>
                </a:solidFill>
                <a:latin typeface="Meiryo UI" panose="020B0604030504040204" pitchFamily="50" charset="-128"/>
                <a:ea typeface="Meiryo UI" panose="020B0604030504040204" pitchFamily="50" charset="-128"/>
              </a:rPr>
              <a:t>＜問い合わせ先＞</a:t>
            </a:r>
            <a:endParaRPr kumimoji="1" lang="ja-JP" altLang="en-US" sz="2400" dirty="0">
              <a:solidFill>
                <a:schemeClr val="tx2"/>
              </a:solidFill>
              <a:latin typeface="Meiryo UI" panose="020B0604030504040204" pitchFamily="50" charset="-128"/>
              <a:ea typeface="Meiryo UI" panose="020B0604030504040204" pitchFamily="50" charset="-128"/>
            </a:endParaRPr>
          </a:p>
        </p:txBody>
      </p:sp>
      <p:sp>
        <p:nvSpPr>
          <p:cNvPr id="9" name="テキスト ボックス 8">
            <a:extLst>
              <a:ext uri="{FF2B5EF4-FFF2-40B4-BE49-F238E27FC236}">
                <a16:creationId xmlns:a16="http://schemas.microsoft.com/office/drawing/2014/main" id="{BF9E8F0B-A348-B1F5-DA67-469D4D44B110}"/>
              </a:ext>
            </a:extLst>
          </p:cNvPr>
          <p:cNvSpPr txBox="1"/>
          <p:nvPr/>
        </p:nvSpPr>
        <p:spPr>
          <a:xfrm>
            <a:off x="434568" y="8925196"/>
            <a:ext cx="6804968" cy="1415772"/>
          </a:xfrm>
          <a:prstGeom prst="rect">
            <a:avLst/>
          </a:prstGeom>
          <a:noFill/>
        </p:spPr>
        <p:txBody>
          <a:bodyPr wrap="square" rtlCol="0">
            <a:spAutoFit/>
          </a:bodyPr>
          <a:lstStyle/>
          <a:p>
            <a:r>
              <a:rPr kumimoji="1" lang="en-US" altLang="ja-JP" sz="2000" b="1" dirty="0">
                <a:solidFill>
                  <a:schemeClr val="tx1"/>
                </a:solidFill>
                <a:latin typeface="Meiryo UI" panose="020B0604030504040204" pitchFamily="50" charset="-128"/>
                <a:ea typeface="Meiryo UI" panose="020B0604030504040204" pitchFamily="50" charset="-128"/>
              </a:rPr>
              <a:t>JA</a:t>
            </a:r>
            <a:r>
              <a:rPr kumimoji="1" lang="ja-JP" altLang="en-US" sz="2000" b="1" dirty="0">
                <a:solidFill>
                  <a:schemeClr val="tx1"/>
                </a:solidFill>
                <a:latin typeface="Meiryo UI" panose="020B0604030504040204" pitchFamily="50" charset="-128"/>
                <a:ea typeface="Meiryo UI" panose="020B0604030504040204" pitchFamily="50" charset="-128"/>
              </a:rPr>
              <a:t>東京中央会  都市農業支援部  </a:t>
            </a:r>
            <a:r>
              <a:rPr lang="ja-JP" altLang="en-US" sz="2000" b="1" dirty="0">
                <a:latin typeface="Meiryo UI" panose="020B0604030504040204" pitchFamily="50" charset="-128"/>
                <a:ea typeface="Meiryo UI" panose="020B0604030504040204" pitchFamily="50" charset="-128"/>
              </a:rPr>
              <a:t>　</a:t>
            </a:r>
            <a:endParaRPr lang="en-US" altLang="ja-JP" sz="2000" b="1" dirty="0">
              <a:latin typeface="Meiryo UI" panose="020B0604030504040204" pitchFamily="50" charset="-128"/>
              <a:ea typeface="Meiryo UI" panose="020B0604030504040204" pitchFamily="50" charset="-128"/>
            </a:endParaRPr>
          </a:p>
          <a:p>
            <a:r>
              <a:rPr kumimoji="1" lang="en-US" altLang="ja-JP" sz="2000" b="1" dirty="0">
                <a:solidFill>
                  <a:schemeClr val="tx1"/>
                </a:solidFill>
                <a:latin typeface="Meiryo UI" panose="020B0604030504040204" pitchFamily="50" charset="-128"/>
                <a:ea typeface="Meiryo UI" panose="020B0604030504040204" pitchFamily="50" charset="-128"/>
              </a:rPr>
              <a:t>TEL</a:t>
            </a:r>
            <a:r>
              <a:rPr kumimoji="1" lang="ja-JP" altLang="en-US" sz="2000" b="1" dirty="0">
                <a:solidFill>
                  <a:schemeClr val="tx1"/>
                </a:solidFill>
                <a:latin typeface="Meiryo UI" panose="020B0604030504040204" pitchFamily="50" charset="-128"/>
                <a:ea typeface="Meiryo UI" panose="020B0604030504040204" pitchFamily="50" charset="-128"/>
              </a:rPr>
              <a:t>： </a:t>
            </a:r>
            <a:r>
              <a:rPr kumimoji="1" lang="en-US" altLang="ja-JP" sz="2000" b="1" dirty="0">
                <a:solidFill>
                  <a:schemeClr val="tx1"/>
                </a:solidFill>
                <a:latin typeface="Meiryo UI" panose="020B0604030504040204" pitchFamily="50" charset="-128"/>
                <a:ea typeface="Meiryo UI" panose="020B0604030504040204" pitchFamily="50" charset="-128"/>
              </a:rPr>
              <a:t>042(528)1375</a:t>
            </a:r>
            <a:r>
              <a:rPr kumimoji="1" lang="ja-JP" altLang="en-US" sz="2000" b="1" dirty="0">
                <a:solidFill>
                  <a:schemeClr val="tx1"/>
                </a:solidFill>
                <a:latin typeface="Meiryo UI" panose="020B0604030504040204" pitchFamily="50" charset="-128"/>
                <a:ea typeface="Meiryo UI" panose="020B0604030504040204" pitchFamily="50" charset="-128"/>
              </a:rPr>
              <a:t>（直通）　</a:t>
            </a:r>
            <a:r>
              <a:rPr kumimoji="1" lang="en-US" altLang="ja-JP" sz="2000" b="1" dirty="0">
                <a:solidFill>
                  <a:schemeClr val="tx1"/>
                </a:solidFill>
                <a:latin typeface="Meiryo UI" panose="020B0604030504040204" pitchFamily="50" charset="-128"/>
                <a:ea typeface="Meiryo UI" panose="020B0604030504040204" pitchFamily="50" charset="-128"/>
              </a:rPr>
              <a:t>9:00</a:t>
            </a:r>
            <a:r>
              <a:rPr kumimoji="1" lang="ja-JP" altLang="en-US" sz="2000" b="1" dirty="0">
                <a:solidFill>
                  <a:schemeClr val="tx1"/>
                </a:solidFill>
                <a:latin typeface="Meiryo UI" panose="020B0604030504040204" pitchFamily="50" charset="-128"/>
                <a:ea typeface="Meiryo UI" panose="020B0604030504040204" pitchFamily="50" charset="-128"/>
              </a:rPr>
              <a:t>～</a:t>
            </a:r>
            <a:r>
              <a:rPr kumimoji="1" lang="en-US" altLang="ja-JP" sz="2000" b="1" dirty="0">
                <a:solidFill>
                  <a:schemeClr val="tx1"/>
                </a:solidFill>
                <a:latin typeface="Meiryo UI" panose="020B0604030504040204" pitchFamily="50" charset="-128"/>
                <a:ea typeface="Meiryo UI" panose="020B0604030504040204" pitchFamily="50" charset="-128"/>
              </a:rPr>
              <a:t>17:00</a:t>
            </a:r>
          </a:p>
          <a:p>
            <a:r>
              <a:rPr kumimoji="1" lang="ja-JP" altLang="en-US" sz="2000" b="1" dirty="0">
                <a:solidFill>
                  <a:schemeClr val="tx1"/>
                </a:solidFill>
                <a:latin typeface="Meiryo UI" panose="020B0604030504040204" pitchFamily="50" charset="-128"/>
                <a:ea typeface="Meiryo UI" panose="020B0604030504040204" pitchFamily="50" charset="-128"/>
              </a:rPr>
              <a:t>　</a:t>
            </a:r>
            <a:r>
              <a:rPr kumimoji="1" lang="en-US" altLang="ja-JP" sz="2000" b="1" dirty="0">
                <a:latin typeface="Meiryo UI" panose="020B0604030504040204" pitchFamily="50" charset="-128"/>
                <a:ea typeface="Meiryo UI" panose="020B0604030504040204" pitchFamily="50" charset="-128"/>
              </a:rPr>
              <a:t>E-mail: </a:t>
            </a:r>
            <a:r>
              <a:rPr kumimoji="1" lang="en-US" altLang="ja-JP" sz="2000" b="1" dirty="0">
                <a:solidFill>
                  <a:srgbClr val="0070C0"/>
                </a:solidFill>
                <a:latin typeface="Meiryo UI" panose="020B0604030504040204" pitchFamily="50" charset="-128"/>
                <a:ea typeface="Meiryo UI" panose="020B0604030504040204" pitchFamily="50" charset="-128"/>
                <a:hlinkClick r:id="rId2">
                  <a:extLst>
                    <a:ext uri="{A12FA001-AC4F-418D-AE19-62706E023703}">
                      <ahyp:hlinkClr xmlns:ahyp="http://schemas.microsoft.com/office/drawing/2018/hyperlinkcolor" val="tx"/>
                    </a:ext>
                  </a:extLst>
                </a:hlinkClick>
              </a:rPr>
              <a:t>cu_nousin@tokyo-ja.or.jp</a:t>
            </a:r>
            <a:endParaRPr kumimoji="1" lang="en-US" altLang="ja-JP" sz="2000" b="1" dirty="0">
              <a:solidFill>
                <a:srgbClr val="0070C0"/>
              </a:solidFill>
              <a:latin typeface="Meiryo UI" panose="020B0604030504040204" pitchFamily="50" charset="-128"/>
              <a:ea typeface="Meiryo UI" panose="020B0604030504040204" pitchFamily="50" charset="-128"/>
            </a:endParaRPr>
          </a:p>
          <a:p>
            <a:pPr>
              <a:spcBef>
                <a:spcPts val="1200"/>
              </a:spcBef>
            </a:pPr>
            <a:r>
              <a:rPr kumimoji="1" lang="ja-JP" altLang="en-US" sz="1600" b="1" dirty="0">
                <a:solidFill>
                  <a:schemeClr val="tx1"/>
                </a:solidFill>
                <a:latin typeface="Meiryo UI" panose="020B0604030504040204" pitchFamily="50" charset="-128"/>
                <a:ea typeface="Meiryo UI" panose="020B0604030504040204" pitchFamily="50" charset="-128"/>
              </a:rPr>
              <a:t>　</a:t>
            </a:r>
            <a:r>
              <a:rPr kumimoji="1" lang="en-US" altLang="ja-JP" sz="1600" b="1" dirty="0">
                <a:solidFill>
                  <a:schemeClr val="tx1"/>
                </a:solidFill>
                <a:latin typeface="Meiryo UI" panose="020B0604030504040204" pitchFamily="50" charset="-128"/>
                <a:ea typeface="Meiryo UI" panose="020B0604030504040204" pitchFamily="50" charset="-128"/>
              </a:rPr>
              <a:t>※</a:t>
            </a:r>
            <a:r>
              <a:rPr kumimoji="1" lang="ja-JP" altLang="en-US" sz="1600" b="1" dirty="0">
                <a:solidFill>
                  <a:schemeClr val="tx1"/>
                </a:solidFill>
                <a:latin typeface="Meiryo UI" panose="020B0604030504040204" pitchFamily="50" charset="-128"/>
                <a:ea typeface="Meiryo UI" panose="020B0604030504040204" pitchFamily="50" charset="-128"/>
              </a:rPr>
              <a:t>お問い合わせの場合、電話もしくはメールにてご連絡ください。</a:t>
            </a:r>
            <a:endParaRPr kumimoji="1" lang="en-US" altLang="ja-JP" sz="1600" b="1" dirty="0">
              <a:solidFill>
                <a:schemeClr val="tx1"/>
              </a:solidFill>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7D6F34C6-FD39-766F-25C3-B5BC7276AC38}"/>
              </a:ext>
            </a:extLst>
          </p:cNvPr>
          <p:cNvSpPr txBox="1"/>
          <p:nvPr/>
        </p:nvSpPr>
        <p:spPr>
          <a:xfrm>
            <a:off x="147860" y="5704188"/>
            <a:ext cx="7378385" cy="907941"/>
          </a:xfrm>
          <a:prstGeom prst="rect">
            <a:avLst/>
          </a:prstGeom>
          <a:noFill/>
        </p:spPr>
        <p:txBody>
          <a:bodyPr wrap="square">
            <a:spAutoFit/>
          </a:bodyPr>
          <a:lstStyle/>
          <a:p>
            <a:pPr>
              <a:spcBef>
                <a:spcPts val="300"/>
              </a:spcBef>
            </a:pPr>
            <a:r>
              <a:rPr lang="ja-JP" altLang="en-US" sz="1600" b="1" dirty="0">
                <a:latin typeface="Meiryo UI" panose="020B0604030504040204" pitchFamily="50" charset="-128"/>
                <a:ea typeface="Meiryo UI" panose="020B0604030504040204" pitchFamily="50" charset="-128"/>
              </a:rPr>
              <a:t>詳細については、</a:t>
            </a:r>
            <a:r>
              <a:rPr lang="en-US" altLang="ja-JP" sz="1600" b="1" dirty="0">
                <a:latin typeface="Meiryo UI" panose="020B0604030504040204" pitchFamily="50" charset="-128"/>
                <a:ea typeface="Meiryo UI" panose="020B0604030504040204" pitchFamily="50" charset="-128"/>
              </a:rPr>
              <a:t>JA</a:t>
            </a:r>
            <a:r>
              <a:rPr lang="ja-JP" altLang="en-US" sz="1600" b="1" dirty="0">
                <a:latin typeface="Meiryo UI" panose="020B0604030504040204" pitchFamily="50" charset="-128"/>
                <a:ea typeface="Meiryo UI" panose="020B0604030504040204" pitchFamily="50" charset="-128"/>
              </a:rPr>
              <a:t>もしくは以下の問い合わせ先にご相談ください。</a:t>
            </a:r>
            <a:endParaRPr lang="en-US" altLang="ja-JP" sz="1600" b="1" dirty="0">
              <a:latin typeface="Meiryo UI" panose="020B0604030504040204" pitchFamily="50" charset="-128"/>
              <a:ea typeface="Meiryo UI" panose="020B0604030504040204" pitchFamily="50" charset="-128"/>
            </a:endParaRPr>
          </a:p>
          <a:p>
            <a:pPr>
              <a:spcBef>
                <a:spcPts val="300"/>
              </a:spcBef>
            </a:pPr>
            <a:r>
              <a:rPr lang="ja-JP" altLang="en-US" sz="1600" b="1" dirty="0">
                <a:latin typeface="Meiryo UI" panose="020B0604030504040204" pitchFamily="50" charset="-128"/>
                <a:ea typeface="Meiryo UI" panose="020B0604030504040204" pitchFamily="50" charset="-128"/>
              </a:rPr>
              <a:t>要綱・要領や申請様式は、</a:t>
            </a:r>
            <a:r>
              <a:rPr lang="en-US" altLang="ja-JP" sz="1600" b="1" dirty="0">
                <a:latin typeface="Meiryo UI" panose="020B0604030504040204" pitchFamily="50" charset="-128"/>
                <a:ea typeface="Meiryo UI" panose="020B0604030504040204" pitchFamily="50" charset="-128"/>
              </a:rPr>
              <a:t>JA</a:t>
            </a:r>
            <a:r>
              <a:rPr lang="ja-JP" altLang="en-US" sz="1600" b="1" dirty="0">
                <a:latin typeface="Meiryo UI" panose="020B0604030504040204" pitchFamily="50" charset="-128"/>
                <a:ea typeface="Meiryo UI" panose="020B0604030504040204" pitchFamily="50" charset="-128"/>
              </a:rPr>
              <a:t>東京中央会</a:t>
            </a:r>
            <a:r>
              <a:rPr lang="en-US" altLang="ja-JP" sz="1600" b="1" dirty="0">
                <a:latin typeface="Meiryo UI" panose="020B0604030504040204" pitchFamily="50" charset="-128"/>
                <a:ea typeface="Meiryo UI" panose="020B0604030504040204" pitchFamily="50" charset="-128"/>
              </a:rPr>
              <a:t>HP</a:t>
            </a:r>
            <a:r>
              <a:rPr lang="ja-JP" altLang="en-US" sz="1600" b="1" dirty="0">
                <a:latin typeface="Meiryo UI" panose="020B0604030504040204" pitchFamily="50" charset="-128"/>
                <a:ea typeface="Meiryo UI" panose="020B0604030504040204" pitchFamily="50" charset="-128"/>
              </a:rPr>
              <a:t>上にて公表いたします。</a:t>
            </a:r>
            <a:endParaRPr lang="en-US" altLang="ja-JP" sz="1600" b="1" dirty="0">
              <a:latin typeface="Meiryo UI" panose="020B0604030504040204" pitchFamily="50" charset="-128"/>
              <a:ea typeface="Meiryo UI" panose="020B0604030504040204" pitchFamily="50" charset="-128"/>
            </a:endParaRPr>
          </a:p>
          <a:p>
            <a:pPr>
              <a:spcBef>
                <a:spcPts val="300"/>
              </a:spcBef>
            </a:pPr>
            <a:r>
              <a:rPr lang="en-US" altLang="ja-JP" sz="1600" b="1" dirty="0">
                <a:latin typeface="Meiryo UI" panose="020B0604030504040204" pitchFamily="50" charset="-128"/>
                <a:ea typeface="Meiryo UI" panose="020B0604030504040204" pitchFamily="50" charset="-128"/>
              </a:rPr>
              <a:t>JA</a:t>
            </a:r>
            <a:r>
              <a:rPr lang="ja-JP" altLang="en-US" sz="1600" b="1" dirty="0">
                <a:latin typeface="Meiryo UI" panose="020B0604030504040204" pitchFamily="50" charset="-128"/>
                <a:ea typeface="Meiryo UI" panose="020B0604030504040204" pitchFamily="50" charset="-128"/>
              </a:rPr>
              <a:t>東京中央会</a:t>
            </a:r>
            <a:r>
              <a:rPr lang="en-US" altLang="ja-JP" sz="1600" b="1" dirty="0">
                <a:latin typeface="Meiryo UI" panose="020B0604030504040204" pitchFamily="50" charset="-128"/>
                <a:ea typeface="Meiryo UI" panose="020B0604030504040204" pitchFamily="50" charset="-128"/>
              </a:rPr>
              <a:t>HP</a:t>
            </a:r>
            <a:r>
              <a:rPr lang="ja-JP" altLang="en-US" sz="1600" b="1" dirty="0">
                <a:latin typeface="Meiryo UI" panose="020B0604030504040204" pitchFamily="50" charset="-128"/>
                <a:ea typeface="Meiryo UI" panose="020B0604030504040204" pitchFamily="50" charset="-128"/>
              </a:rPr>
              <a:t>　</a:t>
            </a:r>
            <a:r>
              <a:rPr lang="en-US" altLang="ja-JP" sz="1600" b="1" dirty="0">
                <a:latin typeface="Meiryo UI" panose="020B0604030504040204" pitchFamily="50" charset="-128"/>
                <a:ea typeface="Meiryo UI" panose="020B0604030504040204" pitchFamily="50" charset="-128"/>
                <a:hlinkClick r:id="rId3"/>
              </a:rPr>
              <a:t>https://www.tokyo-ja.or.jp/</a:t>
            </a:r>
            <a:r>
              <a:rPr lang="ja-JP" altLang="en-US" sz="1600" b="1" dirty="0">
                <a:latin typeface="Meiryo UI" panose="020B0604030504040204" pitchFamily="50" charset="-128"/>
                <a:ea typeface="Meiryo UI" panose="020B0604030504040204" pitchFamily="50" charset="-128"/>
              </a:rPr>
              <a:t>　　　</a:t>
            </a:r>
            <a:r>
              <a:rPr lang="ja-JP" altLang="en-US" sz="1400" b="1" dirty="0">
                <a:latin typeface="Meiryo UI" panose="020B0604030504040204" pitchFamily="50" charset="-128"/>
                <a:ea typeface="Meiryo UI" panose="020B0604030504040204" pitchFamily="50" charset="-128"/>
              </a:rPr>
              <a:t>新着情報をご確認ください。</a:t>
            </a:r>
            <a:r>
              <a:rPr lang="ja-JP" altLang="en-US" sz="1600" b="1" dirty="0">
                <a:latin typeface="Meiryo UI" panose="020B0604030504040204" pitchFamily="50" charset="-128"/>
                <a:ea typeface="Meiryo UI" panose="020B0604030504040204" pitchFamily="50" charset="-128"/>
              </a:rPr>
              <a:t>　</a:t>
            </a:r>
            <a:endParaRPr lang="en-US" altLang="ja-JP" sz="1600" b="1" dirty="0">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238C67CB-1FAB-B485-DB40-3387E45A74FA}"/>
              </a:ext>
            </a:extLst>
          </p:cNvPr>
          <p:cNvSpPr txBox="1"/>
          <p:nvPr/>
        </p:nvSpPr>
        <p:spPr>
          <a:xfrm>
            <a:off x="2412479" y="377925"/>
            <a:ext cx="5148784" cy="307777"/>
          </a:xfrm>
          <a:prstGeom prst="rect">
            <a:avLst/>
          </a:prstGeom>
          <a:noFill/>
        </p:spPr>
        <p:txBody>
          <a:bodyPr wrap="square">
            <a:spAutoFit/>
          </a:bodyPr>
          <a:lstStyle/>
          <a:p>
            <a:pPr algn="r">
              <a:spcBef>
                <a:spcPts val="300"/>
              </a:spcBef>
            </a:pPr>
            <a:r>
              <a:rPr lang="ja-JP" altLang="en-US" sz="1400" b="1" dirty="0">
                <a:solidFill>
                  <a:srgbClr val="FF0000"/>
                </a:solidFill>
                <a:latin typeface="Meiryo UI" panose="020B0604030504040204" pitchFamily="50" charset="-128"/>
                <a:ea typeface="Meiryo UI" panose="020B0604030504040204" pitchFamily="50" charset="-128"/>
              </a:rPr>
              <a:t>令和８年２月</a:t>
            </a:r>
            <a:r>
              <a:rPr lang="en-US" altLang="ja-JP" sz="1400" b="1" dirty="0">
                <a:solidFill>
                  <a:srgbClr val="FF0000"/>
                </a:solidFill>
                <a:latin typeface="Meiryo UI" panose="020B0604030504040204" pitchFamily="50" charset="-128"/>
                <a:ea typeface="Meiryo UI" panose="020B0604030504040204" pitchFamily="50" charset="-128"/>
              </a:rPr>
              <a:t>27</a:t>
            </a:r>
            <a:r>
              <a:rPr lang="ja-JP" altLang="en-US" sz="1400" b="1" dirty="0">
                <a:solidFill>
                  <a:srgbClr val="FF0000"/>
                </a:solidFill>
                <a:latin typeface="Meiryo UI" panose="020B0604030504040204" pitchFamily="50" charset="-128"/>
                <a:ea typeface="Meiryo UI" panose="020B0604030504040204" pitchFamily="50" charset="-128"/>
              </a:rPr>
              <a:t>日までにご購入いただいたものが対象です。</a:t>
            </a:r>
            <a:endParaRPr lang="en-US" altLang="ja-JP" sz="1400" b="1" dirty="0">
              <a:solidFill>
                <a:srgbClr val="FF0000"/>
              </a:solidFill>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BDF2A28D-5761-5453-2E13-A606B0CCD3CC}"/>
              </a:ext>
            </a:extLst>
          </p:cNvPr>
          <p:cNvSpPr txBox="1"/>
          <p:nvPr/>
        </p:nvSpPr>
        <p:spPr>
          <a:xfrm>
            <a:off x="145035" y="7110467"/>
            <a:ext cx="6930586" cy="1015663"/>
          </a:xfrm>
          <a:prstGeom prst="rect">
            <a:avLst/>
          </a:prstGeom>
          <a:noFill/>
        </p:spPr>
        <p:txBody>
          <a:bodyPr wrap="square" rtlCol="0">
            <a:spAutoFit/>
          </a:bodyPr>
          <a:lstStyle/>
          <a:p>
            <a:r>
              <a:rPr kumimoji="1" lang="ja-JP" altLang="en-US" sz="2000" b="1" dirty="0">
                <a:solidFill>
                  <a:schemeClr val="tx1"/>
                </a:solidFill>
                <a:latin typeface="Meiryo UI" panose="020B0604030504040204" pitchFamily="50" charset="-128"/>
                <a:ea typeface="Meiryo UI" panose="020B0604030504040204" pitchFamily="50" charset="-128"/>
              </a:rPr>
              <a:t>申込締切 ：</a:t>
            </a:r>
            <a:r>
              <a:rPr lang="ja-JP" altLang="en-US" sz="1600" b="1">
                <a:latin typeface="Meiryo UI" panose="020B0604030504040204" pitchFamily="50" charset="-128"/>
                <a:ea typeface="Meiryo UI" panose="020B0604030504040204" pitchFamily="50" charset="-128"/>
              </a:rPr>
              <a:t>令和７年８月１日（金）</a:t>
            </a:r>
            <a:r>
              <a:rPr lang="ja-JP" altLang="en-US" sz="1600" b="1" dirty="0">
                <a:latin typeface="Meiryo UI" panose="020B0604030504040204" pitchFamily="50" charset="-128"/>
                <a:ea typeface="Meiryo UI" panose="020B0604030504040204" pitchFamily="50" charset="-128"/>
              </a:rPr>
              <a:t>～</a:t>
            </a:r>
            <a:r>
              <a:rPr lang="ja-JP" altLang="en-US" sz="1600" b="1" dirty="0">
                <a:solidFill>
                  <a:srgbClr val="FF0000"/>
                </a:solidFill>
                <a:highlight>
                  <a:srgbClr val="FFFF00"/>
                </a:highlight>
                <a:latin typeface="Meiryo UI" panose="020B0604030504040204" pitchFamily="50" charset="-128"/>
                <a:ea typeface="Meiryo UI" panose="020B0604030504040204" pitchFamily="50" charset="-128"/>
              </a:rPr>
              <a:t>●</a:t>
            </a:r>
            <a:r>
              <a:rPr kumimoji="1" lang="ja-JP" altLang="en-US" sz="1600" b="1" dirty="0">
                <a:solidFill>
                  <a:srgbClr val="FF0000"/>
                </a:solidFill>
                <a:highlight>
                  <a:srgbClr val="FFFF00"/>
                </a:highlight>
                <a:latin typeface="Meiryo UI" panose="020B0604030504040204" pitchFamily="50" charset="-128"/>
                <a:ea typeface="Meiryo UI" panose="020B0604030504040204" pitchFamily="50" charset="-128"/>
              </a:rPr>
              <a:t>月●日（●）まで</a:t>
            </a:r>
            <a:endParaRPr kumimoji="1" lang="en-US" altLang="ja-JP" sz="1600" b="1" dirty="0">
              <a:solidFill>
                <a:srgbClr val="FF0000"/>
              </a:solidFill>
              <a:highlight>
                <a:srgbClr val="FFFF00"/>
              </a:highlight>
              <a:latin typeface="Meiryo UI" panose="020B0604030504040204" pitchFamily="50" charset="-128"/>
              <a:ea typeface="Meiryo UI" panose="020B0604030504040204" pitchFamily="50" charset="-128"/>
            </a:endParaRPr>
          </a:p>
          <a:p>
            <a:r>
              <a:rPr kumimoji="1" lang="ja-JP" altLang="en-US" sz="2000" b="1" dirty="0">
                <a:solidFill>
                  <a:schemeClr val="tx1"/>
                </a:solidFill>
                <a:latin typeface="Meiryo UI" panose="020B0604030504040204" pitchFamily="50" charset="-128"/>
                <a:ea typeface="Meiryo UI" panose="020B0604030504040204" pitchFamily="50" charset="-128"/>
              </a:rPr>
              <a:t>申  込  先：</a:t>
            </a:r>
            <a:r>
              <a:rPr kumimoji="1" lang="en-US" altLang="ja-JP" sz="2000" b="1" dirty="0">
                <a:solidFill>
                  <a:srgbClr val="FF0000"/>
                </a:solidFill>
                <a:highlight>
                  <a:srgbClr val="FFFF00"/>
                </a:highlight>
                <a:latin typeface="Meiryo UI" panose="020B0604030504040204" pitchFamily="50" charset="-128"/>
                <a:ea typeface="Meiryo UI" panose="020B0604030504040204" pitchFamily="50" charset="-128"/>
              </a:rPr>
              <a:t>JA</a:t>
            </a:r>
            <a:r>
              <a:rPr kumimoji="1" lang="ja-JP" altLang="en-US" sz="2000" b="1" dirty="0">
                <a:solidFill>
                  <a:srgbClr val="FF0000"/>
                </a:solidFill>
                <a:highlight>
                  <a:srgbClr val="FFFF00"/>
                </a:highlight>
                <a:latin typeface="Meiryo UI" panose="020B0604030504040204" pitchFamily="50" charset="-128"/>
                <a:ea typeface="Meiryo UI" panose="020B0604030504040204" pitchFamily="50" charset="-128"/>
              </a:rPr>
              <a:t>●●　本店</a:t>
            </a:r>
            <a:r>
              <a:rPr kumimoji="1" lang="en-US" altLang="ja-JP" sz="2000" b="1" dirty="0">
                <a:solidFill>
                  <a:srgbClr val="FF0000"/>
                </a:solidFill>
                <a:highlight>
                  <a:srgbClr val="FFFF00"/>
                </a:highlight>
                <a:latin typeface="Meiryo UI" panose="020B0604030504040204" pitchFamily="50" charset="-128"/>
                <a:ea typeface="Meiryo UI" panose="020B0604030504040204" pitchFamily="50" charset="-128"/>
              </a:rPr>
              <a:t>/</a:t>
            </a:r>
            <a:r>
              <a:rPr kumimoji="1" lang="ja-JP" altLang="en-US" sz="2000" b="1" dirty="0">
                <a:solidFill>
                  <a:srgbClr val="FF0000"/>
                </a:solidFill>
                <a:highlight>
                  <a:srgbClr val="FFFF00"/>
                </a:highlight>
                <a:latin typeface="Meiryo UI" panose="020B0604030504040204" pitchFamily="50" charset="-128"/>
                <a:ea typeface="Meiryo UI" panose="020B0604030504040204" pitchFamily="50" charset="-128"/>
              </a:rPr>
              <a:t>支店</a:t>
            </a:r>
            <a:endParaRPr kumimoji="1" lang="en-US" altLang="ja-JP" sz="2000" b="1" dirty="0">
              <a:solidFill>
                <a:srgbClr val="FF0000"/>
              </a:solidFill>
              <a:highlight>
                <a:srgbClr val="FFFF00"/>
              </a:highlight>
              <a:latin typeface="Meiryo UI" panose="020B0604030504040204" pitchFamily="50" charset="-128"/>
              <a:ea typeface="Meiryo UI" panose="020B0604030504040204" pitchFamily="50" charset="-128"/>
            </a:endParaRPr>
          </a:p>
          <a:p>
            <a:r>
              <a:rPr lang="ja-JP" altLang="en-US" sz="2000" b="1" dirty="0">
                <a:latin typeface="Meiryo UI" panose="020B0604030504040204" pitchFamily="50" charset="-128"/>
                <a:ea typeface="Meiryo UI" panose="020B0604030504040204" pitchFamily="50" charset="-128"/>
              </a:rPr>
              <a:t>連  絡  先：</a:t>
            </a:r>
            <a:r>
              <a:rPr lang="ja-JP" altLang="en-US" sz="2000" b="1" dirty="0">
                <a:solidFill>
                  <a:srgbClr val="FF0000"/>
                </a:solidFill>
                <a:highlight>
                  <a:srgbClr val="FFFF00"/>
                </a:highlight>
                <a:latin typeface="Meiryo UI" panose="020B0604030504040204" pitchFamily="50" charset="-128"/>
                <a:ea typeface="Meiryo UI" panose="020B0604030504040204" pitchFamily="50" charset="-128"/>
              </a:rPr>
              <a:t>０００－０００－００００</a:t>
            </a:r>
            <a:endParaRPr kumimoji="1" lang="en-US" altLang="ja-JP" sz="2000" b="1" dirty="0">
              <a:solidFill>
                <a:srgbClr val="FF0000"/>
              </a:solidFill>
              <a:highlight>
                <a:srgbClr val="FFFF00"/>
              </a:highlight>
              <a:latin typeface="Meiryo UI" panose="020B0604030504040204" pitchFamily="50" charset="-128"/>
              <a:ea typeface="Meiryo UI" panose="020B0604030504040204" pitchFamily="50" charset="-128"/>
            </a:endParaRPr>
          </a:p>
        </p:txBody>
      </p:sp>
      <p:graphicFrame>
        <p:nvGraphicFramePr>
          <p:cNvPr id="13" name="表 12">
            <a:extLst>
              <a:ext uri="{FF2B5EF4-FFF2-40B4-BE49-F238E27FC236}">
                <a16:creationId xmlns:a16="http://schemas.microsoft.com/office/drawing/2014/main" id="{65FF01FB-51ED-776E-35CD-3DC8BE33FBEE}"/>
              </a:ext>
            </a:extLst>
          </p:cNvPr>
          <p:cNvGraphicFramePr>
            <a:graphicFrameLocks noGrp="1"/>
          </p:cNvGraphicFramePr>
          <p:nvPr>
            <p:extLst>
              <p:ext uri="{D42A27DB-BD31-4B8C-83A1-F6EECF244321}">
                <p14:modId xmlns:p14="http://schemas.microsoft.com/office/powerpoint/2010/main" val="3090236159"/>
              </p:ext>
            </p:extLst>
          </p:nvPr>
        </p:nvGraphicFramePr>
        <p:xfrm>
          <a:off x="145035" y="820215"/>
          <a:ext cx="7326283" cy="4732275"/>
        </p:xfrm>
        <a:graphic>
          <a:graphicData uri="http://schemas.openxmlformats.org/drawingml/2006/table">
            <a:tbl>
              <a:tblPr firstRow="1" bandRow="1">
                <a:tableStyleId>{5C22544A-7EE6-4342-B048-85BDC9FD1C3A}</a:tableStyleId>
              </a:tblPr>
              <a:tblGrid>
                <a:gridCol w="557530">
                  <a:extLst>
                    <a:ext uri="{9D8B030D-6E8A-4147-A177-3AD203B41FA5}">
                      <a16:colId xmlns:a16="http://schemas.microsoft.com/office/drawing/2014/main" val="306485450"/>
                    </a:ext>
                  </a:extLst>
                </a:gridCol>
                <a:gridCol w="1565898">
                  <a:extLst>
                    <a:ext uri="{9D8B030D-6E8A-4147-A177-3AD203B41FA5}">
                      <a16:colId xmlns:a16="http://schemas.microsoft.com/office/drawing/2014/main" val="3614128089"/>
                    </a:ext>
                  </a:extLst>
                </a:gridCol>
                <a:gridCol w="5202855">
                  <a:extLst>
                    <a:ext uri="{9D8B030D-6E8A-4147-A177-3AD203B41FA5}">
                      <a16:colId xmlns:a16="http://schemas.microsoft.com/office/drawing/2014/main" val="2474855410"/>
                    </a:ext>
                  </a:extLst>
                </a:gridCol>
              </a:tblGrid>
              <a:tr h="866225">
                <a:tc>
                  <a:txBody>
                    <a:bodyPr/>
                    <a:lstStyle/>
                    <a:p>
                      <a:endParaRPr kumimoji="1" lang="ja-JP" altLang="en-US" sz="1600" b="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a:r>
                        <a:rPr kumimoji="1" lang="ja-JP" altLang="en-US" sz="1600" b="0" dirty="0">
                          <a:solidFill>
                            <a:schemeClr val="tx1"/>
                          </a:solidFill>
                          <a:latin typeface="Meiryo UI" panose="020B0604030504040204" pitchFamily="50" charset="-128"/>
                          <a:ea typeface="Meiryo UI" panose="020B0604030504040204" pitchFamily="50" charset="-128"/>
                        </a:rPr>
                        <a:t>具体的な</a:t>
                      </a:r>
                      <a:br>
                        <a:rPr kumimoji="1" lang="ja-JP" altLang="en-US" sz="1600" b="0" dirty="0">
                          <a:solidFill>
                            <a:schemeClr val="tx1"/>
                          </a:solidFill>
                          <a:latin typeface="Meiryo UI" panose="020B0604030504040204" pitchFamily="50" charset="-128"/>
                          <a:ea typeface="Meiryo UI" panose="020B0604030504040204" pitchFamily="50" charset="-128"/>
                        </a:rPr>
                      </a:br>
                      <a:r>
                        <a:rPr kumimoji="1" lang="ja-JP" altLang="en-US" sz="1600" b="0" dirty="0">
                          <a:solidFill>
                            <a:schemeClr val="tx1"/>
                          </a:solidFill>
                          <a:latin typeface="Meiryo UI" panose="020B0604030504040204" pitchFamily="50" charset="-128"/>
                          <a:ea typeface="Meiryo UI" panose="020B0604030504040204" pitchFamily="50" charset="-128"/>
                        </a:rPr>
                        <a:t>補助対象等</a:t>
                      </a:r>
                    </a:p>
                  </a:txBody>
                  <a:tcPr anchor="ct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a:r>
                        <a:rPr kumimoji="1" lang="ja-JP" altLang="en-US" sz="1600" b="0" dirty="0">
                          <a:solidFill>
                            <a:schemeClr val="tx1"/>
                          </a:solidFill>
                          <a:latin typeface="Meiryo UI" panose="020B0604030504040204" pitchFamily="50" charset="-128"/>
                          <a:ea typeface="Meiryo UI" panose="020B0604030504040204" pitchFamily="50" charset="-128"/>
                        </a:rPr>
                        <a:t>仕様等</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extLst>
                  <a:ext uri="{0D108BD9-81ED-4DB2-BD59-A6C34878D82A}">
                    <a16:rowId xmlns:a16="http://schemas.microsoft.com/office/drawing/2014/main" val="938701946"/>
                  </a:ext>
                </a:extLst>
              </a:tr>
              <a:tr h="866225">
                <a:tc>
                  <a:txBody>
                    <a:bodyPr/>
                    <a:lstStyle/>
                    <a:p>
                      <a:r>
                        <a:rPr kumimoji="1" lang="en-US" altLang="ja-JP" sz="1600" b="0" dirty="0">
                          <a:solidFill>
                            <a:schemeClr val="tx1"/>
                          </a:solidFill>
                          <a:latin typeface="Meiryo UI" panose="020B0604030504040204" pitchFamily="50" charset="-128"/>
                          <a:ea typeface="Meiryo UI" panose="020B0604030504040204" pitchFamily="50" charset="-128"/>
                        </a:rPr>
                        <a:t>(1)</a:t>
                      </a:r>
                      <a:endParaRPr kumimoji="1" lang="ja-JP" altLang="en-US" sz="1600" b="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ja-JP" sz="1600" kern="100" dirty="0">
                          <a:effectLst/>
                          <a:latin typeface="Meiryo UI" panose="020B0604030504040204" pitchFamily="50" charset="-128"/>
                          <a:ea typeface="Meiryo UI" panose="020B0604030504040204" pitchFamily="50" charset="-128"/>
                        </a:rPr>
                        <a:t>生分解性マルチフィルム</a:t>
                      </a:r>
                      <a:endParaRPr lang="ja-JP" altLang="ja-JP" sz="16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anchor="ct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r>
                        <a:rPr kumimoji="1" lang="ja-JP" altLang="en-US" sz="1600" b="0" dirty="0">
                          <a:solidFill>
                            <a:schemeClr val="tx1"/>
                          </a:solidFill>
                          <a:latin typeface="Meiryo UI" panose="020B0604030504040204" pitchFamily="50" charset="-128"/>
                          <a:ea typeface="Meiryo UI" panose="020B0604030504040204" pitchFamily="50" charset="-128"/>
                        </a:rPr>
                        <a:t>日本バイオプラスチック協会が運営する生分解性プラ識別表示制度によるマーク取得製品であること。</a:t>
                      </a:r>
                    </a:p>
                    <a:p>
                      <a:r>
                        <a:rPr kumimoji="1" lang="ja-JP" altLang="en-US" sz="1600" b="0" dirty="0">
                          <a:solidFill>
                            <a:schemeClr val="tx1"/>
                          </a:solidFill>
                          <a:latin typeface="Meiryo UI" panose="020B0604030504040204" pitchFamily="50" charset="-128"/>
                          <a:ea typeface="Meiryo UI" panose="020B0604030504040204" pitchFamily="50" charset="-128"/>
                        </a:rPr>
                        <a:t>作物収穫後に土壌中にすき込むと、微生物により水と二酸化炭素に分解する資材で、省力化が図れるもの。</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25790137"/>
                  </a:ext>
                </a:extLst>
              </a:tr>
              <a:tr h="866225">
                <a:tc>
                  <a:txBody>
                    <a:bodyPr/>
                    <a:lstStyle/>
                    <a:p>
                      <a:r>
                        <a:rPr kumimoji="1" lang="en-US" altLang="ja-JP" sz="1600" b="0" dirty="0">
                          <a:solidFill>
                            <a:schemeClr val="tx1"/>
                          </a:solidFill>
                          <a:latin typeface="Meiryo UI" panose="020B0604030504040204" pitchFamily="50" charset="-128"/>
                          <a:ea typeface="Meiryo UI" panose="020B0604030504040204" pitchFamily="50" charset="-128"/>
                        </a:rPr>
                        <a:t>(2)</a:t>
                      </a:r>
                      <a:endParaRPr kumimoji="1" lang="ja-JP" altLang="en-US" sz="1600" b="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r>
                        <a:rPr kumimoji="1" lang="ja-JP" altLang="en-US" sz="1600" b="0" dirty="0">
                          <a:solidFill>
                            <a:schemeClr val="tx1"/>
                          </a:solidFill>
                          <a:latin typeface="Meiryo UI" panose="020B0604030504040204" pitchFamily="50" charset="-128"/>
                          <a:ea typeface="Meiryo UI" panose="020B0604030504040204" pitchFamily="50" charset="-128"/>
                        </a:rPr>
                        <a:t>生分解性ポット</a:t>
                      </a:r>
                    </a:p>
                  </a:txBody>
                  <a:tcPr anchor="ct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r>
                        <a:rPr kumimoji="1" lang="ja-JP" altLang="en-US" sz="1600" b="0" dirty="0">
                          <a:solidFill>
                            <a:schemeClr val="tx1"/>
                          </a:solidFill>
                          <a:latin typeface="Meiryo UI" panose="020B0604030504040204" pitchFamily="50" charset="-128"/>
                          <a:ea typeface="Meiryo UI" panose="020B0604030504040204" pitchFamily="50" charset="-128"/>
                        </a:rPr>
                        <a:t>日本バイオプラスチック協会が運営する生分解性プラ識別表示制度によるマーク取得製品であること。</a:t>
                      </a:r>
                    </a:p>
                    <a:p>
                      <a:r>
                        <a:rPr kumimoji="1" lang="ja-JP" altLang="en-US" sz="1600" b="0" dirty="0">
                          <a:solidFill>
                            <a:schemeClr val="tx1"/>
                          </a:solidFill>
                          <a:latin typeface="Meiryo UI" panose="020B0604030504040204" pitchFamily="50" charset="-128"/>
                          <a:ea typeface="Meiryo UI" panose="020B0604030504040204" pitchFamily="50" charset="-128"/>
                        </a:rPr>
                        <a:t>苗ポットのまま土中植え込みが可能で微生物により水と二酸化炭素に分解する資材で、省力化が図れるもの。</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55762837"/>
                  </a:ext>
                </a:extLst>
              </a:tr>
              <a:tr h="866225">
                <a:tc>
                  <a:txBody>
                    <a:bodyPr/>
                    <a:lstStyle/>
                    <a:p>
                      <a:r>
                        <a:rPr kumimoji="1" lang="en-US" altLang="ja-JP" sz="1600" b="0" dirty="0">
                          <a:solidFill>
                            <a:schemeClr val="tx1"/>
                          </a:solidFill>
                          <a:latin typeface="Meiryo UI" panose="020B0604030504040204" pitchFamily="50" charset="-128"/>
                          <a:ea typeface="Meiryo UI" panose="020B0604030504040204" pitchFamily="50" charset="-128"/>
                        </a:rPr>
                        <a:t>(3)</a:t>
                      </a:r>
                      <a:endParaRPr kumimoji="1" lang="ja-JP" altLang="en-US" sz="1600" b="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r>
                        <a:rPr kumimoji="1" lang="ja-JP" altLang="en-US" sz="1600" b="0" dirty="0">
                          <a:solidFill>
                            <a:schemeClr val="tx1"/>
                          </a:solidFill>
                          <a:latin typeface="Meiryo UI" panose="020B0604030504040204" pitchFamily="50" charset="-128"/>
                          <a:ea typeface="Meiryo UI" panose="020B0604030504040204" pitchFamily="50" charset="-128"/>
                        </a:rPr>
                        <a:t>施設園芸用赤色防虫ネット</a:t>
                      </a:r>
                    </a:p>
                  </a:txBody>
                  <a:tcPr anchor="ct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r>
                        <a:rPr kumimoji="1" lang="ja-JP" altLang="en-US" sz="1600" b="0" dirty="0">
                          <a:solidFill>
                            <a:schemeClr val="tx1"/>
                          </a:solidFill>
                          <a:latin typeface="Meiryo UI" panose="020B0604030504040204" pitchFamily="50" charset="-128"/>
                          <a:ea typeface="Meiryo UI" panose="020B0604030504040204" pitchFamily="50" charset="-128"/>
                        </a:rPr>
                        <a:t>赤色の網糸で園芸施設等への害虫の侵入防止となるもの。</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91727262"/>
                  </a:ext>
                </a:extLst>
              </a:tr>
              <a:tr h="866225">
                <a:tc>
                  <a:txBody>
                    <a:bodyPr/>
                    <a:lstStyle/>
                    <a:p>
                      <a:r>
                        <a:rPr kumimoji="1" lang="en-US" altLang="ja-JP" sz="1600" b="0" dirty="0">
                          <a:solidFill>
                            <a:schemeClr val="tx1"/>
                          </a:solidFill>
                          <a:latin typeface="Meiryo UI" panose="020B0604030504040204" pitchFamily="50" charset="-128"/>
                          <a:ea typeface="Meiryo UI" panose="020B0604030504040204" pitchFamily="50" charset="-128"/>
                        </a:rPr>
                        <a:t>(4)</a:t>
                      </a:r>
                      <a:endParaRPr kumimoji="1" lang="ja-JP" altLang="en-US" sz="1600" b="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r>
                        <a:rPr kumimoji="1" lang="ja-JP" altLang="en-US" sz="1600" b="0" dirty="0">
                          <a:solidFill>
                            <a:schemeClr val="tx1"/>
                          </a:solidFill>
                          <a:latin typeface="Meiryo UI" panose="020B0604030504040204" pitchFamily="50" charset="-128"/>
                          <a:ea typeface="Meiryo UI" panose="020B0604030504040204" pitchFamily="50" charset="-128"/>
                        </a:rPr>
                        <a:t>施設園芸用長期展張フィルム</a:t>
                      </a:r>
                    </a:p>
                  </a:txBody>
                  <a:tcPr anchor="ct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r>
                        <a:rPr kumimoji="1" lang="ja-JP" altLang="en-US" sz="1600" b="0" dirty="0">
                          <a:solidFill>
                            <a:schemeClr val="tx1"/>
                          </a:solidFill>
                          <a:latin typeface="Meiryo UI" panose="020B0604030504040204" pitchFamily="50" charset="-128"/>
                          <a:ea typeface="Meiryo UI" panose="020B0604030504040204" pitchFamily="50" charset="-128"/>
                        </a:rPr>
                        <a:t>耐用年数目安が５年以上のものに限る。</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16612187"/>
                  </a:ext>
                </a:extLst>
              </a:tr>
            </a:tbl>
          </a:graphicData>
        </a:graphic>
      </p:graphicFrame>
    </p:spTree>
    <p:extLst>
      <p:ext uri="{BB962C8B-B14F-4D97-AF65-F5344CB8AC3E}">
        <p14:creationId xmlns:p14="http://schemas.microsoft.com/office/powerpoint/2010/main" val="654487528"/>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4184</TotalTime>
  <Words>663</Words>
  <Application>Microsoft Office PowerPoint</Application>
  <PresentationFormat>ユーザー設定</PresentationFormat>
  <Paragraphs>58</Paragraphs>
  <Slides>2</Slides>
  <Notes>1</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2</vt:i4>
      </vt:variant>
    </vt:vector>
  </HeadingPairs>
  <TitlesOfParts>
    <vt:vector size="8" baseType="lpstr">
      <vt:lpstr>HGP創英角ﾎﾟｯﾌﾟ体</vt:lpstr>
      <vt:lpstr>Meiryo UI</vt:lpstr>
      <vt:lpstr>ＭＳ 明朝</vt:lpstr>
      <vt:lpstr>Arial</vt:lpstr>
      <vt:lpstr>Calibri</vt:lpstr>
      <vt:lpstr>Office ​​テーマ</vt:lpstr>
      <vt:lpstr>PowerPoint プレゼンテーション</vt:lpstr>
      <vt:lpstr>PowerPoint プレゼンテーション</vt:lpstr>
    </vt:vector>
  </TitlesOfParts>
  <Company>東京都</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東京都</dc:creator>
  <cp:lastModifiedBy>奥住　将洋</cp:lastModifiedBy>
  <cp:revision>383</cp:revision>
  <cp:lastPrinted>2024-07-12T07:17:31Z</cp:lastPrinted>
  <dcterms:created xsi:type="dcterms:W3CDTF">2016-01-05T06:56:49Z</dcterms:created>
  <dcterms:modified xsi:type="dcterms:W3CDTF">2025-07-23T23:55:43Z</dcterms:modified>
</cp:coreProperties>
</file>