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4"/>
  </p:notesMasterIdLst>
  <p:sldIdLst>
    <p:sldId id="262" r:id="rId2"/>
    <p:sldId id="260" r:id="rId3"/>
  </p:sldIdLst>
  <p:sldSz cx="7561263" cy="10548938"/>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23">
          <p15:clr>
            <a:srgbClr val="A4A3A4"/>
          </p15:clr>
        </p15:guide>
        <p15:guide id="2" pos="238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東京都" initials="T" lastIdx="0" clrIdx="0">
    <p:extLst>
      <p:ext uri="{19B8F6BF-5375-455C-9EA6-DF929625EA0E}">
        <p15:presenceInfo xmlns:p15="http://schemas.microsoft.com/office/powerpoint/2012/main" userId="東京都" providerId="None"/>
      </p:ext>
    </p:extLst>
  </p:cmAuthor>
  <p:cmAuthor id="2" name="能城 友明" initials="能城" lastIdx="1" clrIdx="1">
    <p:extLst>
      <p:ext uri="{19B8F6BF-5375-455C-9EA6-DF929625EA0E}">
        <p15:presenceInfo xmlns:p15="http://schemas.microsoft.com/office/powerpoint/2012/main" userId="S-1-5-21-3532866393-2361157426-2676862229-1511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CC"/>
    <a:srgbClr val="3366FF"/>
    <a:srgbClr val="336600"/>
    <a:srgbClr val="953735"/>
    <a:srgbClr val="C0504D"/>
    <a:srgbClr val="FFFFFF"/>
    <a:srgbClr val="FFFF99"/>
    <a:srgbClr val="99FF99"/>
    <a:srgbClr val="C9C4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02" y="78"/>
      </p:cViewPr>
      <p:guideLst>
        <p:guide orient="horz" pos="3323"/>
        <p:guide pos="238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2949787" cy="496967"/>
          </a:xfrm>
          <a:prstGeom prst="rect">
            <a:avLst/>
          </a:prstGeom>
        </p:spPr>
        <p:txBody>
          <a:bodyPr vert="horz" lIns="92222" tIns="46112" rIns="92222" bIns="4611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40" y="0"/>
            <a:ext cx="2949787" cy="496967"/>
          </a:xfrm>
          <a:prstGeom prst="rect">
            <a:avLst/>
          </a:prstGeom>
        </p:spPr>
        <p:txBody>
          <a:bodyPr vert="horz" lIns="92222" tIns="46112" rIns="92222" bIns="46112" rtlCol="0"/>
          <a:lstStyle>
            <a:lvl1pPr algn="r">
              <a:defRPr sz="1200"/>
            </a:lvl1pPr>
          </a:lstStyle>
          <a:p>
            <a:fld id="{EDF92AD5-355F-4188-BF2E-9D34F0193364}" type="datetimeFigureOut">
              <a:rPr kumimoji="1" lang="ja-JP" altLang="en-US" smtClean="0"/>
              <a:t>2025/7/25</a:t>
            </a:fld>
            <a:endParaRPr kumimoji="1" lang="ja-JP" altLang="en-US"/>
          </a:p>
        </p:txBody>
      </p:sp>
      <p:sp>
        <p:nvSpPr>
          <p:cNvPr id="4" name="スライド イメージ プレースホルダー 3"/>
          <p:cNvSpPr>
            <a:spLocks noGrp="1" noRot="1" noChangeAspect="1"/>
          </p:cNvSpPr>
          <p:nvPr>
            <p:ph type="sldImg" idx="2"/>
          </p:nvPr>
        </p:nvSpPr>
        <p:spPr>
          <a:xfrm>
            <a:off x="2066925" y="744538"/>
            <a:ext cx="2673350" cy="3729037"/>
          </a:xfrm>
          <a:prstGeom prst="rect">
            <a:avLst/>
          </a:prstGeom>
          <a:noFill/>
          <a:ln w="12700">
            <a:solidFill>
              <a:prstClr val="black"/>
            </a:solidFill>
          </a:ln>
        </p:spPr>
        <p:txBody>
          <a:bodyPr vert="horz" lIns="92222" tIns="46112" rIns="92222" bIns="46112" rtlCol="0" anchor="ctr"/>
          <a:lstStyle/>
          <a:p>
            <a:endParaRPr lang="ja-JP" altLang="en-US"/>
          </a:p>
        </p:txBody>
      </p:sp>
      <p:sp>
        <p:nvSpPr>
          <p:cNvPr id="5" name="ノート プレースホルダー 4"/>
          <p:cNvSpPr>
            <a:spLocks noGrp="1"/>
          </p:cNvSpPr>
          <p:nvPr>
            <p:ph type="body" sz="quarter" idx="3"/>
          </p:nvPr>
        </p:nvSpPr>
        <p:spPr>
          <a:xfrm>
            <a:off x="680721" y="4721189"/>
            <a:ext cx="5445760" cy="4472702"/>
          </a:xfrm>
          <a:prstGeom prst="rect">
            <a:avLst/>
          </a:prstGeom>
        </p:spPr>
        <p:txBody>
          <a:bodyPr vert="horz" lIns="92222" tIns="46112" rIns="92222" bIns="4611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440646"/>
            <a:ext cx="2949787" cy="496967"/>
          </a:xfrm>
          <a:prstGeom prst="rect">
            <a:avLst/>
          </a:prstGeom>
        </p:spPr>
        <p:txBody>
          <a:bodyPr vert="horz" lIns="92222" tIns="46112" rIns="92222" bIns="4611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40" y="9440646"/>
            <a:ext cx="2949787" cy="496967"/>
          </a:xfrm>
          <a:prstGeom prst="rect">
            <a:avLst/>
          </a:prstGeom>
        </p:spPr>
        <p:txBody>
          <a:bodyPr vert="horz" lIns="92222" tIns="46112" rIns="92222" bIns="46112" rtlCol="0" anchor="b"/>
          <a:lstStyle>
            <a:lvl1pPr algn="r">
              <a:defRPr sz="1200"/>
            </a:lvl1pPr>
          </a:lstStyle>
          <a:p>
            <a:fld id="{0CCBF978-F06C-48BD-8AAA-B5C845CAD7D3}" type="slidenum">
              <a:rPr kumimoji="1" lang="ja-JP" altLang="en-US" smtClean="0"/>
              <a:t>‹#›</a:t>
            </a:fld>
            <a:endParaRPr kumimoji="1" lang="ja-JP" altLang="en-US"/>
          </a:p>
        </p:txBody>
      </p:sp>
    </p:spTree>
    <p:extLst>
      <p:ext uri="{BB962C8B-B14F-4D97-AF65-F5344CB8AC3E}">
        <p14:creationId xmlns:p14="http://schemas.microsoft.com/office/powerpoint/2010/main" val="294660527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CCBF978-F06C-48BD-8AAA-B5C845CAD7D3}" type="slidenum">
              <a:rPr kumimoji="1" lang="ja-JP" altLang="en-US" smtClean="0"/>
              <a:t>1</a:t>
            </a:fld>
            <a:endParaRPr kumimoji="1" lang="ja-JP" altLang="en-US"/>
          </a:p>
        </p:txBody>
      </p:sp>
    </p:spTree>
    <p:extLst>
      <p:ext uri="{BB962C8B-B14F-4D97-AF65-F5344CB8AC3E}">
        <p14:creationId xmlns:p14="http://schemas.microsoft.com/office/powerpoint/2010/main" val="3700402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67095" y="3277011"/>
            <a:ext cx="6427074" cy="2261184"/>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134190" y="5977731"/>
            <a:ext cx="5292884" cy="269584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AFA55F42-1730-46A5-834D-557CAA8ADC3D}" type="datetimeFigureOut">
              <a:rPr kumimoji="1" lang="ja-JP" altLang="en-US" smtClean="0"/>
              <a:pPr/>
              <a:t>2025/7/25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4006397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FA55F42-1730-46A5-834D-557CAA8ADC3D}" type="datetimeFigureOut">
              <a:rPr kumimoji="1" lang="ja-JP" altLang="en-US" smtClean="0"/>
              <a:pPr/>
              <a:t>2025/7/25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2491788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111436" y="564076"/>
            <a:ext cx="1275963" cy="11999417"/>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283549" y="564076"/>
            <a:ext cx="3701868" cy="11999417"/>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FA55F42-1730-46A5-834D-557CAA8ADC3D}" type="datetimeFigureOut">
              <a:rPr kumimoji="1" lang="ja-JP" altLang="en-US" smtClean="0"/>
              <a:pPr/>
              <a:t>2025/7/25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22686142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FA55F42-1730-46A5-834D-557CAA8ADC3D}" type="datetimeFigureOut">
              <a:rPr kumimoji="1" lang="ja-JP" altLang="en-US" smtClean="0"/>
              <a:pPr/>
              <a:t>2025/7/25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3997180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97288" y="6778670"/>
            <a:ext cx="6427074" cy="2095136"/>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597288" y="4471093"/>
            <a:ext cx="6427074" cy="230757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AFA55F42-1730-46A5-834D-557CAA8ADC3D}" type="datetimeFigureOut">
              <a:rPr kumimoji="1" lang="ja-JP" altLang="en-US" smtClean="0"/>
              <a:pPr/>
              <a:t>2025/7/25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2001913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283549" y="3281894"/>
            <a:ext cx="2488915" cy="928160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2898486" y="3281894"/>
            <a:ext cx="2488915" cy="928160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AFA55F42-1730-46A5-834D-557CAA8ADC3D}" type="datetimeFigureOut">
              <a:rPr kumimoji="1" lang="ja-JP" altLang="en-US" smtClean="0"/>
              <a:pPr/>
              <a:t>2025/7/25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4190311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78063" y="422447"/>
            <a:ext cx="6805137" cy="1758156"/>
          </a:xfr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378064" y="2361302"/>
            <a:ext cx="3340871" cy="98407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378064" y="3345380"/>
            <a:ext cx="3340871" cy="60778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3841018" y="2361302"/>
            <a:ext cx="3342183" cy="98407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3841018" y="3345380"/>
            <a:ext cx="3342183" cy="60778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AFA55F42-1730-46A5-834D-557CAA8ADC3D}" type="datetimeFigureOut">
              <a:rPr kumimoji="1" lang="ja-JP" altLang="en-US" smtClean="0"/>
              <a:pPr/>
              <a:t>2025/7/25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3070369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AFA55F42-1730-46A5-834D-557CAA8ADC3D}" type="datetimeFigureOut">
              <a:rPr kumimoji="1" lang="ja-JP" altLang="en-US" smtClean="0"/>
              <a:pPr/>
              <a:t>2025/7/25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2886034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FA55F42-1730-46A5-834D-557CAA8ADC3D}" type="datetimeFigureOut">
              <a:rPr kumimoji="1" lang="ja-JP" altLang="en-US" smtClean="0"/>
              <a:pPr/>
              <a:t>2025/7/25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196103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78064" y="420004"/>
            <a:ext cx="2487604" cy="1787459"/>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2956244" y="420006"/>
            <a:ext cx="4226957" cy="90032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378064" y="2207465"/>
            <a:ext cx="2487604" cy="721576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AFA55F42-1730-46A5-834D-557CAA8ADC3D}" type="datetimeFigureOut">
              <a:rPr kumimoji="1" lang="ja-JP" altLang="en-US" smtClean="0"/>
              <a:pPr/>
              <a:t>2025/7/25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18443291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482060" y="7384258"/>
            <a:ext cx="4536758" cy="871754"/>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482060" y="942567"/>
            <a:ext cx="4536758" cy="63293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482060" y="8256012"/>
            <a:ext cx="4536758" cy="123803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AFA55F42-1730-46A5-834D-557CAA8ADC3D}" type="datetimeFigureOut">
              <a:rPr kumimoji="1" lang="ja-JP" altLang="en-US" smtClean="0"/>
              <a:pPr/>
              <a:t>2025/7/25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2882164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rgbClr val="FFFF99"/>
          </a:fgClr>
          <a:bgClr>
            <a:schemeClr val="bg1"/>
          </a:bgClr>
        </a:patt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78063" y="422447"/>
            <a:ext cx="6805137" cy="1758156"/>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378063" y="2461422"/>
            <a:ext cx="6805137" cy="6961811"/>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378064" y="9777305"/>
            <a:ext cx="1764295" cy="561633"/>
          </a:xfrm>
          <a:prstGeom prst="rect">
            <a:avLst/>
          </a:prstGeom>
        </p:spPr>
        <p:txBody>
          <a:bodyPr vert="horz" lIns="91440" tIns="45720" rIns="91440" bIns="45720" rtlCol="0" anchor="ctr"/>
          <a:lstStyle>
            <a:lvl1pPr algn="l">
              <a:defRPr sz="1200">
                <a:solidFill>
                  <a:schemeClr val="tx1">
                    <a:tint val="75000"/>
                  </a:schemeClr>
                </a:solidFill>
              </a:defRPr>
            </a:lvl1pPr>
          </a:lstStyle>
          <a:p>
            <a:fld id="{AFA55F42-1730-46A5-834D-557CAA8ADC3D}" type="datetimeFigureOut">
              <a:rPr kumimoji="1" lang="ja-JP" altLang="en-US" smtClean="0"/>
              <a:pPr/>
              <a:t>2025/7/25</a:t>
            </a:fld>
            <a:endParaRPr kumimoji="1" lang="ja-JP" altLang="en-US"/>
          </a:p>
        </p:txBody>
      </p:sp>
      <p:sp>
        <p:nvSpPr>
          <p:cNvPr id="5" name="フッター プレースホルダー 4"/>
          <p:cNvSpPr>
            <a:spLocks noGrp="1"/>
          </p:cNvSpPr>
          <p:nvPr>
            <p:ph type="ftr" sz="quarter" idx="3"/>
          </p:nvPr>
        </p:nvSpPr>
        <p:spPr>
          <a:xfrm>
            <a:off x="2583432" y="9777305"/>
            <a:ext cx="2394400" cy="5616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5418905" y="9777305"/>
            <a:ext cx="1764295" cy="561633"/>
          </a:xfrm>
          <a:prstGeom prst="rect">
            <a:avLst/>
          </a:prstGeom>
        </p:spPr>
        <p:txBody>
          <a:bodyPr vert="horz" lIns="91440" tIns="45720" rIns="91440" bIns="45720" rtlCol="0" anchor="ctr"/>
          <a:lstStyle>
            <a:lvl1pPr algn="r">
              <a:defRPr sz="1200">
                <a:solidFill>
                  <a:schemeClr val="tx1">
                    <a:tint val="75000"/>
                  </a:schemeClr>
                </a:solidFill>
              </a:defRPr>
            </a:lvl1pPr>
          </a:lstStyle>
          <a:p>
            <a:fld id="{ED1537A7-3F58-4490-A715-D27D5EB1DD22}" type="slidenum">
              <a:rPr kumimoji="1" lang="ja-JP" altLang="en-US" smtClean="0"/>
              <a:pPr/>
              <a:t>‹#›</a:t>
            </a:fld>
            <a:endParaRPr kumimoji="1" lang="ja-JP" altLang="en-US"/>
          </a:p>
        </p:txBody>
      </p:sp>
    </p:spTree>
    <p:extLst>
      <p:ext uri="{BB962C8B-B14F-4D97-AF65-F5344CB8AC3E}">
        <p14:creationId xmlns:p14="http://schemas.microsoft.com/office/powerpoint/2010/main" val="22365964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tokyo-ja.or.jp/" TargetMode="External"/><Relationship Id="rId2" Type="http://schemas.openxmlformats.org/officeDocument/2006/relationships/hyperlink" Target="mailto:cu_nousin@tokyo-ja.or.jp"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37962"/>
            <a:ext cx="7561263" cy="6488844"/>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917">
              <a:solidFill>
                <a:srgbClr val="00B050"/>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0" y="17885"/>
            <a:ext cx="7561263" cy="2115964"/>
          </a:xfrm>
          <a:prstGeom prst="rect">
            <a:avLst/>
          </a:prstGeom>
          <a:solidFill>
            <a:srgbClr val="CCFFCC"/>
          </a:solidFill>
        </p:spPr>
        <p:txBody>
          <a:bodyPr wrap="square" rtlCol="0">
            <a:spAutoFit/>
          </a:bodyPr>
          <a:lstStyle/>
          <a:p>
            <a:r>
              <a:rPr kumimoji="1" lang="ja-JP" altLang="en-US" sz="3200" dirty="0">
                <a:latin typeface="Meiryo UI" panose="020B0604030504040204" pitchFamily="50" charset="-128"/>
                <a:ea typeface="Meiryo UI" panose="020B0604030504040204" pitchFamily="50" charset="-128"/>
              </a:rPr>
              <a:t>エコ農産物認証生産者の方々</a:t>
            </a:r>
            <a:endParaRPr kumimoji="1" lang="en-US" altLang="ja-JP" sz="3600" b="1" dirty="0">
              <a:ln>
                <a:solidFill>
                  <a:sysClr val="windowText" lastClr="000000"/>
                </a:solidFill>
              </a:ln>
              <a:latin typeface="Meiryo UI" panose="020B0604030504040204" pitchFamily="50" charset="-128"/>
              <a:ea typeface="Meiryo UI" panose="020B0604030504040204" pitchFamily="50" charset="-128"/>
            </a:endParaRPr>
          </a:p>
          <a:p>
            <a:pPr algn="ctr"/>
            <a:r>
              <a:rPr kumimoji="1" lang="ja-JP" altLang="en-US" sz="3600" dirty="0">
                <a:ln>
                  <a:solidFill>
                    <a:sysClr val="windowText" lastClr="000000"/>
                  </a:solidFill>
                </a:ln>
                <a:solidFill>
                  <a:srgbClr val="3366FF"/>
                </a:solidFill>
                <a:latin typeface="Meiryo UI" panose="020B0604030504040204" pitchFamily="50" charset="-128"/>
                <a:ea typeface="Meiryo UI" panose="020B0604030504040204" pitchFamily="50" charset="-128"/>
              </a:rPr>
              <a:t>種苗及び化学合成農薬削減のための</a:t>
            </a:r>
            <a:endParaRPr kumimoji="1" lang="en-US" altLang="ja-JP" sz="3600" dirty="0">
              <a:ln>
                <a:solidFill>
                  <a:sysClr val="windowText" lastClr="000000"/>
                </a:solidFill>
              </a:ln>
              <a:solidFill>
                <a:srgbClr val="3366FF"/>
              </a:solidFill>
              <a:latin typeface="Meiryo UI" panose="020B0604030504040204" pitchFamily="50" charset="-128"/>
              <a:ea typeface="Meiryo UI" panose="020B0604030504040204" pitchFamily="50" charset="-128"/>
            </a:endParaRPr>
          </a:p>
          <a:p>
            <a:pPr algn="ctr"/>
            <a:r>
              <a:rPr kumimoji="1" lang="ja-JP" altLang="en-US" sz="3600" dirty="0">
                <a:ln>
                  <a:solidFill>
                    <a:sysClr val="windowText" lastClr="000000"/>
                  </a:solidFill>
                </a:ln>
                <a:solidFill>
                  <a:srgbClr val="3366FF"/>
                </a:solidFill>
                <a:latin typeface="Meiryo UI" panose="020B0604030504040204" pitchFamily="50" charset="-128"/>
                <a:ea typeface="Meiryo UI" panose="020B0604030504040204" pitchFamily="50" charset="-128"/>
              </a:rPr>
              <a:t>資材の購入</a:t>
            </a:r>
            <a:r>
              <a:rPr lang="ja-JP" altLang="en-US" sz="3600" dirty="0">
                <a:ln>
                  <a:solidFill>
                    <a:sysClr val="windowText" lastClr="000000"/>
                  </a:solidFill>
                </a:ln>
                <a:solidFill>
                  <a:srgbClr val="3366FF"/>
                </a:solidFill>
                <a:latin typeface="Meiryo UI" panose="020B0604030504040204" pitchFamily="50" charset="-128"/>
                <a:ea typeface="Meiryo UI" panose="020B0604030504040204" pitchFamily="50" charset="-128"/>
              </a:rPr>
              <a:t>費補助</a:t>
            </a:r>
            <a:r>
              <a:rPr kumimoji="1" lang="en-US" altLang="ja-JP" sz="3600" b="1" i="0" u="none" strike="noStrike" kern="1200" cap="none" spc="0" normalizeH="0" baseline="0" noProof="0" dirty="0">
                <a:ln>
                  <a:solidFill>
                    <a:srgbClr val="F79646">
                      <a:lumMod val="20000"/>
                      <a:lumOff val="80000"/>
                    </a:srgbClr>
                  </a:solid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mn-cs"/>
              </a:rPr>
              <a:t>(</a:t>
            </a:r>
            <a:r>
              <a:rPr kumimoji="1" lang="ja-JP" altLang="en-US" sz="3600" b="1" i="0" u="none" strike="noStrike" kern="1200" cap="none" spc="0" normalizeH="0" baseline="0" noProof="0" dirty="0">
                <a:ln>
                  <a:solidFill>
                    <a:srgbClr val="F79646">
                      <a:lumMod val="20000"/>
                      <a:lumOff val="80000"/>
                    </a:srgbClr>
                  </a:solid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mn-cs"/>
              </a:rPr>
              <a:t>２次募集</a:t>
            </a:r>
            <a:r>
              <a:rPr kumimoji="1" lang="en-US" altLang="ja-JP" sz="3600" b="1" i="0" u="none" strike="noStrike" kern="1200" cap="none" spc="0" normalizeH="0" baseline="0" noProof="0" dirty="0">
                <a:ln>
                  <a:solidFill>
                    <a:srgbClr val="F79646">
                      <a:lumMod val="20000"/>
                      <a:lumOff val="80000"/>
                    </a:srgbClr>
                  </a:solid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mn-cs"/>
              </a:rPr>
              <a:t>)</a:t>
            </a:r>
            <a:endParaRPr lang="en-US" altLang="ja-JP" sz="3600" dirty="0">
              <a:ln>
                <a:solidFill>
                  <a:sysClr val="windowText" lastClr="000000"/>
                </a:solidFill>
              </a:ln>
              <a:solidFill>
                <a:srgbClr val="3366FF"/>
              </a:solidFill>
              <a:latin typeface="Meiryo UI" panose="020B0604030504040204" pitchFamily="50" charset="-128"/>
              <a:ea typeface="Meiryo UI" panose="020B0604030504040204" pitchFamily="50" charset="-128"/>
            </a:endParaRPr>
          </a:p>
          <a:p>
            <a:pPr>
              <a:lnSpc>
                <a:spcPts val="3300"/>
              </a:lnSpc>
            </a:pPr>
            <a:r>
              <a:rPr kumimoji="1" lang="ja-JP" altLang="en-US" sz="4000" dirty="0">
                <a:ln>
                  <a:solidFill>
                    <a:sysClr val="windowText" lastClr="000000"/>
                  </a:solidFill>
                </a:ln>
                <a:latin typeface="Meiryo UI" panose="020B0604030504040204" pitchFamily="50" charset="-128"/>
                <a:ea typeface="Meiryo UI" panose="020B0604030504040204" pitchFamily="50" charset="-128"/>
              </a:rPr>
              <a:t>　　　　　　　　　　　　　　　</a:t>
            </a:r>
            <a:r>
              <a:rPr kumimoji="1" lang="ja-JP" altLang="en-US" sz="2800" dirty="0">
                <a:latin typeface="Meiryo UI" panose="020B0604030504040204" pitchFamily="50" charset="-128"/>
                <a:ea typeface="Meiryo UI" panose="020B0604030504040204" pitchFamily="50" charset="-128"/>
              </a:rPr>
              <a:t>を実施します！</a:t>
            </a:r>
            <a:endParaRPr kumimoji="1" lang="ja-JP" altLang="en-US" sz="3200" dirty="0">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0" y="2178125"/>
            <a:ext cx="7561263" cy="4729500"/>
          </a:xfrm>
          <a:prstGeom prst="rect">
            <a:avLst/>
          </a:prstGeom>
          <a:solidFill>
            <a:srgbClr val="CCFFCC"/>
          </a:solidFill>
        </p:spPr>
        <p:txBody>
          <a:bodyPr wrap="square" rtlCol="0">
            <a:spAutoFit/>
          </a:bodyPr>
          <a:lstStyle/>
          <a:p>
            <a:r>
              <a:rPr lang="ja-JP" altLang="en-US" dirty="0">
                <a:latin typeface="Meiryo UI" panose="020B0604030504040204" pitchFamily="50" charset="-128"/>
                <a:ea typeface="Meiryo UI" panose="020B0604030504040204" pitchFamily="50" charset="-128"/>
              </a:rPr>
              <a:t>　</a:t>
            </a:r>
            <a:r>
              <a:rPr kumimoji="1" lang="ja-JP" altLang="en-US" dirty="0">
                <a:latin typeface="Meiryo UI" panose="020B0604030504040204" pitchFamily="50" charset="-128"/>
                <a:ea typeface="Meiryo UI" panose="020B0604030504040204" pitchFamily="50" charset="-128"/>
              </a:rPr>
              <a:t>環境保全型農業を推進するとともに、安全・安心な農産物の生産を確保して消費者に普及提供するため、東京都エコ農産物認証者を増やし出荷量の増加を図る必要があります。</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このような情勢を踏まえ、認証生産者が認証品目の拡大や化学合成農薬に代わる防除資材の導入に対し、購入経費の一部を補助いたします！！</a:t>
            </a:r>
            <a:endParaRPr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endParaRPr>
          </a:p>
          <a:p>
            <a:pPr>
              <a:lnSpc>
                <a:spcPts val="2100"/>
              </a:lnSpc>
            </a:pPr>
            <a:r>
              <a:rPr lang="ja-JP" altLang="en-US" sz="2000" dirty="0">
                <a:latin typeface="Meiryo UI" panose="020B0604030504040204" pitchFamily="50" charset="-128"/>
                <a:ea typeface="Meiryo UI" panose="020B0604030504040204" pitchFamily="50" charset="-128"/>
              </a:rPr>
              <a:t>・対象者：都内に居住し、都内のほ場で耕作を行い、生産物を主に都内　　</a:t>
            </a:r>
            <a:endParaRPr lang="en-US" altLang="ja-JP" sz="2000" dirty="0">
              <a:latin typeface="Meiryo UI" panose="020B0604030504040204" pitchFamily="50" charset="-128"/>
              <a:ea typeface="Meiryo UI" panose="020B0604030504040204" pitchFamily="50" charset="-128"/>
            </a:endParaRPr>
          </a:p>
          <a:p>
            <a:pPr>
              <a:lnSpc>
                <a:spcPts val="2100"/>
              </a:lnSpc>
            </a:pPr>
            <a:r>
              <a:rPr lang="ja-JP" altLang="en-US" sz="2000" dirty="0">
                <a:latin typeface="Meiryo UI" panose="020B0604030504040204" pitchFamily="50" charset="-128"/>
                <a:ea typeface="Meiryo UI" panose="020B0604030504040204" pitchFamily="50" charset="-128"/>
              </a:rPr>
              <a:t>　　　　　　 で販売している農業者等で以下に掲げる者とする。</a:t>
            </a:r>
            <a:endParaRPr lang="en-US" altLang="ja-JP" sz="2000" dirty="0">
              <a:latin typeface="Meiryo UI" panose="020B0604030504040204" pitchFamily="50" charset="-128"/>
              <a:ea typeface="Meiryo UI" panose="020B0604030504040204" pitchFamily="50" charset="-128"/>
            </a:endParaRPr>
          </a:p>
          <a:p>
            <a:pPr>
              <a:lnSpc>
                <a:spcPts val="2100"/>
              </a:lnSpc>
            </a:pPr>
            <a:r>
              <a:rPr lang="ja-JP" altLang="en-US" sz="2000" dirty="0">
                <a:latin typeface="Meiryo UI" panose="020B0604030504040204" pitchFamily="50" charset="-128"/>
                <a:ea typeface="Meiryo UI" panose="020B0604030504040204" pitchFamily="50" charset="-128"/>
              </a:rPr>
              <a:t>　　　　　　　「エコ農産物認証生産者」</a:t>
            </a:r>
            <a:endParaRPr kumimoji="1" lang="en-US" altLang="ja-JP" sz="400" dirty="0">
              <a:latin typeface="Meiryo UI" panose="020B0604030504040204" pitchFamily="50" charset="-128"/>
              <a:ea typeface="Meiryo UI" panose="020B0604030504040204" pitchFamily="50" charset="-128"/>
            </a:endParaRPr>
          </a:p>
          <a:p>
            <a:pPr>
              <a:lnSpc>
                <a:spcPts val="2100"/>
              </a:lnSpc>
            </a:pPr>
            <a:r>
              <a:rPr kumimoji="1" lang="ja-JP" altLang="en-US" sz="2000" dirty="0">
                <a:latin typeface="Meiryo UI" panose="020B0604030504040204" pitchFamily="50" charset="-128"/>
                <a:ea typeface="Meiryo UI" panose="020B0604030504040204" pitchFamily="50" charset="-128"/>
              </a:rPr>
              <a:t>・申込方法： </a:t>
            </a:r>
            <a:r>
              <a:rPr lang="ja-JP" altLang="en-US" sz="2000" dirty="0">
                <a:latin typeface="Meiryo UI" panose="020B0604030504040204" pitchFamily="50" charset="-128"/>
                <a:ea typeface="Meiryo UI" panose="020B0604030504040204" pitchFamily="50" charset="-128"/>
              </a:rPr>
              <a:t>別添必要書類を最寄りの</a:t>
            </a:r>
            <a:r>
              <a:rPr lang="en-US" altLang="ja-JP" sz="2000" dirty="0">
                <a:latin typeface="Meiryo UI" panose="020B0604030504040204" pitchFamily="50" charset="-128"/>
                <a:ea typeface="Meiryo UI" panose="020B0604030504040204" pitchFamily="50" charset="-128"/>
              </a:rPr>
              <a:t>JA</a:t>
            </a:r>
            <a:r>
              <a:rPr lang="ja-JP" altLang="en-US" sz="2000" dirty="0">
                <a:latin typeface="Meiryo UI" panose="020B0604030504040204" pitchFamily="50" charset="-128"/>
                <a:ea typeface="Meiryo UI" panose="020B0604030504040204" pitchFamily="50" charset="-128"/>
              </a:rPr>
              <a:t>までご提出ください</a:t>
            </a:r>
            <a:endParaRPr lang="en-US" altLang="ja-JP" sz="2000" dirty="0">
              <a:latin typeface="Meiryo UI" panose="020B0604030504040204" pitchFamily="50" charset="-128"/>
              <a:ea typeface="Meiryo UI" panose="020B0604030504040204" pitchFamily="50" charset="-128"/>
            </a:endParaRPr>
          </a:p>
          <a:p>
            <a:pPr>
              <a:lnSpc>
                <a:spcPts val="1700"/>
              </a:lnSpc>
              <a:spcBef>
                <a:spcPts val="1200"/>
              </a:spcBef>
            </a:pPr>
            <a:r>
              <a:rPr lang="ja-JP" altLang="en-US" sz="2000" dirty="0">
                <a:latin typeface="Meiryo UI" panose="020B0604030504040204" pitchFamily="50" charset="-128"/>
                <a:ea typeface="Meiryo UI" panose="020B0604030504040204" pitchFamily="50" charset="-128"/>
              </a:rPr>
              <a:t>・対象物：①周年出荷を行うための認証生産者への種苗</a:t>
            </a:r>
            <a:endParaRPr lang="en-US" altLang="ja-JP" sz="2000" dirty="0">
              <a:latin typeface="Meiryo UI" panose="020B0604030504040204" pitchFamily="50" charset="-128"/>
              <a:ea typeface="Meiryo UI" panose="020B0604030504040204" pitchFamily="50" charset="-128"/>
            </a:endParaRPr>
          </a:p>
          <a:p>
            <a:pPr>
              <a:lnSpc>
                <a:spcPts val="1700"/>
              </a:lnSpc>
              <a:spcBef>
                <a:spcPts val="1200"/>
              </a:spcBef>
            </a:pPr>
            <a:r>
              <a:rPr lang="en-US" altLang="ja-JP" sz="2000" dirty="0">
                <a:latin typeface="Meiryo UI" panose="020B0604030504040204" pitchFamily="50" charset="-128"/>
                <a:ea typeface="Meiryo UI" panose="020B0604030504040204" pitchFamily="50" charset="-128"/>
              </a:rPr>
              <a:t>             </a:t>
            </a:r>
            <a:r>
              <a:rPr lang="ja-JP" altLang="en-US" sz="2000" dirty="0">
                <a:latin typeface="Meiryo UI" panose="020B0604030504040204" pitchFamily="50" charset="-128"/>
                <a:ea typeface="Meiryo UI" panose="020B0604030504040204" pitchFamily="50" charset="-128"/>
              </a:rPr>
              <a:t>②化学合成農薬削減のための資材</a:t>
            </a:r>
            <a:endParaRPr lang="en-US" altLang="ja-JP" sz="2000" dirty="0">
              <a:latin typeface="Meiryo UI" panose="020B0604030504040204" pitchFamily="50" charset="-128"/>
              <a:ea typeface="Meiryo UI" panose="020B0604030504040204" pitchFamily="50" charset="-128"/>
            </a:endParaRPr>
          </a:p>
          <a:p>
            <a:pPr>
              <a:lnSpc>
                <a:spcPts val="2100"/>
              </a:lnSpc>
              <a:spcBef>
                <a:spcPts val="1200"/>
              </a:spcBef>
            </a:pPr>
            <a:r>
              <a:rPr lang="ja-JP" altLang="en-US" sz="2000" dirty="0">
                <a:latin typeface="Meiryo UI" panose="020B0604030504040204" pitchFamily="50" charset="-128"/>
                <a:ea typeface="Meiryo UI" panose="020B0604030504040204" pitchFamily="50" charset="-128"/>
              </a:rPr>
              <a:t>・補助率： </a:t>
            </a:r>
            <a:r>
              <a:rPr lang="en-US" altLang="ja-JP" sz="2400" dirty="0">
                <a:latin typeface="Meiryo UI" panose="020B0604030504040204" pitchFamily="50" charset="-128"/>
                <a:ea typeface="Meiryo UI" panose="020B0604030504040204" pitchFamily="50" charset="-128"/>
              </a:rPr>
              <a:t>2</a:t>
            </a:r>
            <a:r>
              <a:rPr lang="ja-JP" altLang="en-US" sz="2400" dirty="0">
                <a:latin typeface="Meiryo UI" panose="020B0604030504040204" pitchFamily="50" charset="-128"/>
                <a:ea typeface="Meiryo UI" panose="020B0604030504040204" pitchFamily="50" charset="-128"/>
              </a:rPr>
              <a:t>分の</a:t>
            </a:r>
            <a:r>
              <a:rPr lang="en-US" altLang="ja-JP" sz="2400" dirty="0">
                <a:latin typeface="Meiryo UI" panose="020B0604030504040204" pitchFamily="50" charset="-128"/>
                <a:ea typeface="Meiryo UI" panose="020B0604030504040204" pitchFamily="50" charset="-128"/>
              </a:rPr>
              <a:t>1</a:t>
            </a:r>
            <a:r>
              <a:rPr lang="ja-JP" altLang="en-US" sz="2400" dirty="0">
                <a:latin typeface="Meiryo UI" panose="020B0604030504040204" pitchFamily="50" charset="-128"/>
                <a:ea typeface="Meiryo UI" panose="020B0604030504040204" pitchFamily="50" charset="-128"/>
              </a:rPr>
              <a:t> </a:t>
            </a:r>
            <a:r>
              <a:rPr lang="en-US" altLang="ja-JP" sz="1600" dirty="0">
                <a:latin typeface="Meiryo UI" panose="020B0604030504040204" pitchFamily="50" charset="-128"/>
                <a:ea typeface="Meiryo UI" panose="020B0604030504040204" pitchFamily="50" charset="-128"/>
              </a:rPr>
              <a:t>※</a:t>
            </a:r>
            <a:r>
              <a:rPr lang="ja-JP" altLang="en-US" sz="1600" dirty="0">
                <a:latin typeface="Meiryo UI" panose="020B0604030504040204" pitchFamily="50" charset="-128"/>
                <a:ea typeface="Meiryo UI" panose="020B0604030504040204" pitchFamily="50" charset="-128"/>
              </a:rPr>
              <a:t>補助上限あり</a:t>
            </a:r>
            <a:endParaRPr lang="en-US" altLang="ja-JP" sz="1600" dirty="0">
              <a:latin typeface="Meiryo UI" panose="020B0604030504040204" pitchFamily="50" charset="-128"/>
              <a:ea typeface="Meiryo UI" panose="020B0604030504040204" pitchFamily="50" charset="-128"/>
            </a:endParaRPr>
          </a:p>
          <a:p>
            <a:pPr>
              <a:lnSpc>
                <a:spcPts val="2100"/>
              </a:lnSpc>
              <a:spcBef>
                <a:spcPts val="1200"/>
              </a:spcBef>
            </a:pPr>
            <a:endParaRPr lang="en-US" altLang="ja-JP" sz="1100" dirty="0">
              <a:latin typeface="Meiryo UI" panose="020B0604030504040204" pitchFamily="50" charset="-128"/>
              <a:ea typeface="Meiryo UI" panose="020B0604030504040204" pitchFamily="50" charset="-128"/>
            </a:endParaRPr>
          </a:p>
        </p:txBody>
      </p:sp>
      <p:sp>
        <p:nvSpPr>
          <p:cNvPr id="5" name="テキスト ボックス 4"/>
          <p:cNvSpPr txBox="1"/>
          <p:nvPr/>
        </p:nvSpPr>
        <p:spPr>
          <a:xfrm>
            <a:off x="1660123" y="7365216"/>
            <a:ext cx="6080752" cy="923330"/>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rPr>
              <a:t>申請書類が揃いましたら</a:t>
            </a:r>
            <a:r>
              <a:rPr kumimoji="1" lang="en-US" altLang="ja-JP" b="1" dirty="0">
                <a:solidFill>
                  <a:srgbClr val="FF0000"/>
                </a:solidFill>
                <a:highlight>
                  <a:srgbClr val="FFFF00"/>
                </a:highlight>
                <a:latin typeface="Meiryo UI" panose="020B0604030504040204" pitchFamily="50" charset="-128"/>
                <a:ea typeface="Meiryo UI" panose="020B0604030504040204" pitchFamily="50" charset="-128"/>
              </a:rPr>
              <a:t>J</a:t>
            </a:r>
            <a:r>
              <a:rPr kumimoji="1" lang="ja-JP" altLang="en-US" b="1" dirty="0">
                <a:solidFill>
                  <a:srgbClr val="FF0000"/>
                </a:solidFill>
                <a:highlight>
                  <a:srgbClr val="FFFF00"/>
                </a:highlight>
                <a:latin typeface="Meiryo UI" panose="020B0604030504040204" pitchFamily="50" charset="-128"/>
                <a:ea typeface="Meiryo UI" panose="020B0604030504040204" pitchFamily="50" charset="-128"/>
              </a:rPr>
              <a:t>Ａ●●●●までご提出ください。</a:t>
            </a:r>
            <a:endParaRPr lang="en-US" altLang="ja-JP" b="1" dirty="0">
              <a:latin typeface="Meiryo UI" panose="020B0604030504040204" pitchFamily="50" charset="-128"/>
              <a:ea typeface="Meiryo UI" panose="020B0604030504040204" pitchFamily="50" charset="-128"/>
            </a:endParaRPr>
          </a:p>
          <a:p>
            <a:r>
              <a:rPr lang="ja-JP" altLang="en-US" b="1" dirty="0">
                <a:latin typeface="Meiryo UI" panose="020B0604030504040204" pitchFamily="50" charset="-128"/>
                <a:ea typeface="Meiryo UI" panose="020B0604030504040204" pitchFamily="50" charset="-128"/>
              </a:rPr>
              <a:t>令和</a:t>
            </a:r>
            <a:r>
              <a:rPr lang="en-US" altLang="ja-JP" b="1" dirty="0">
                <a:latin typeface="Meiryo UI" panose="020B0604030504040204" pitchFamily="50" charset="-128"/>
                <a:ea typeface="Meiryo UI" panose="020B0604030504040204" pitchFamily="50" charset="-128"/>
              </a:rPr>
              <a:t>7</a:t>
            </a:r>
            <a:r>
              <a:rPr lang="ja-JP" altLang="en-US" b="1" dirty="0">
                <a:latin typeface="Meiryo UI" panose="020B0604030504040204" pitchFamily="50" charset="-128"/>
                <a:ea typeface="Meiryo UI" panose="020B0604030504040204" pitchFamily="50" charset="-128"/>
              </a:rPr>
              <a:t>年８月</a:t>
            </a:r>
            <a:r>
              <a:rPr lang="en-US" altLang="ja-JP" b="1" dirty="0">
                <a:latin typeface="Meiryo UI" panose="020B0604030504040204" pitchFamily="50" charset="-128"/>
                <a:ea typeface="Meiryo UI" panose="020B0604030504040204" pitchFamily="50" charset="-128"/>
              </a:rPr>
              <a:t>1</a:t>
            </a:r>
            <a:r>
              <a:rPr lang="ja-JP" altLang="en-US" b="1" dirty="0">
                <a:latin typeface="Meiryo UI" panose="020B0604030504040204" pitchFamily="50" charset="-128"/>
                <a:ea typeface="Meiryo UI" panose="020B0604030504040204" pitchFamily="50" charset="-128"/>
              </a:rPr>
              <a:t>日（金）から</a:t>
            </a:r>
            <a:r>
              <a:rPr lang="ja-JP" altLang="en-US" b="1" dirty="0">
                <a:solidFill>
                  <a:srgbClr val="FF0000"/>
                </a:solidFill>
                <a:highlight>
                  <a:srgbClr val="FFFF00"/>
                </a:highlight>
                <a:latin typeface="Meiryo UI" panose="020B0604030504040204" pitchFamily="50" charset="-128"/>
                <a:ea typeface="Meiryo UI" panose="020B0604030504040204" pitchFamily="50" charset="-128"/>
              </a:rPr>
              <a:t>９月●日（●）</a:t>
            </a:r>
            <a:r>
              <a:rPr kumimoji="1" lang="ja-JP" altLang="en-US" b="1" dirty="0">
                <a:solidFill>
                  <a:srgbClr val="FF0000"/>
                </a:solidFill>
                <a:highlight>
                  <a:srgbClr val="FFFF00"/>
                </a:highlight>
                <a:latin typeface="Meiryo UI" panose="020B0604030504040204" pitchFamily="50" charset="-128"/>
                <a:ea typeface="Meiryo UI" panose="020B0604030504040204" pitchFamily="50" charset="-128"/>
              </a:rPr>
              <a:t>まで</a:t>
            </a:r>
            <a:endParaRPr kumimoji="1" lang="en-US" altLang="ja-JP" b="1" dirty="0">
              <a:solidFill>
                <a:srgbClr val="FF0000"/>
              </a:solidFill>
              <a:highlight>
                <a:srgbClr val="FFFF00"/>
              </a:highlight>
              <a:latin typeface="Meiryo UI" panose="020B0604030504040204" pitchFamily="50" charset="-128"/>
              <a:ea typeface="Meiryo UI" panose="020B0604030504040204" pitchFamily="50" charset="-128"/>
            </a:endParaRPr>
          </a:p>
          <a:p>
            <a:r>
              <a:rPr lang="ja-JP" altLang="en-US" b="1" dirty="0">
                <a:latin typeface="Meiryo UI" panose="020B0604030504040204" pitchFamily="50" charset="-128"/>
                <a:ea typeface="Meiryo UI" panose="020B0604030504040204" pitchFamily="50" charset="-128"/>
              </a:rPr>
              <a:t>＊予算に達し次第、募集終了になる場合があります。</a:t>
            </a:r>
            <a:endParaRPr kumimoji="1" lang="en-US" altLang="ja-JP" b="1" dirty="0">
              <a:latin typeface="Meiryo UI" panose="020B0604030504040204" pitchFamily="50" charset="-128"/>
              <a:ea typeface="Meiryo UI" panose="020B0604030504040204" pitchFamily="50" charset="-128"/>
            </a:endParaRPr>
          </a:p>
        </p:txBody>
      </p:sp>
      <p:cxnSp>
        <p:nvCxnSpPr>
          <p:cNvPr id="9" name="直線コネクタ 8">
            <a:extLst>
              <a:ext uri="{FF2B5EF4-FFF2-40B4-BE49-F238E27FC236}">
                <a16:creationId xmlns:a16="http://schemas.microsoft.com/office/drawing/2014/main" id="{73A2FCA6-8EFF-491D-A13C-8D46B6CF3F7F}"/>
              </a:ext>
            </a:extLst>
          </p:cNvPr>
          <p:cNvCxnSpPr>
            <a:cxnSpLocks/>
          </p:cNvCxnSpPr>
          <p:nvPr/>
        </p:nvCxnSpPr>
        <p:spPr>
          <a:xfrm flipH="1">
            <a:off x="272774" y="7437404"/>
            <a:ext cx="196" cy="3024000"/>
          </a:xfrm>
          <a:prstGeom prst="line">
            <a:avLst/>
          </a:prstGeom>
          <a:ln w="571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180231" y="6858645"/>
            <a:ext cx="5852417" cy="461665"/>
          </a:xfrm>
          <a:prstGeom prst="rect">
            <a:avLst/>
          </a:prstGeom>
          <a:noFill/>
        </p:spPr>
        <p:txBody>
          <a:bodyPr wrap="square" rtlCol="0">
            <a:spAutoFit/>
          </a:bodyPr>
          <a:lstStyle/>
          <a:p>
            <a:r>
              <a:rPr lang="ja-JP" altLang="en-US" sz="2400" dirty="0">
                <a:solidFill>
                  <a:schemeClr val="accent2">
                    <a:lumMod val="50000"/>
                  </a:schemeClr>
                </a:solidFill>
                <a:latin typeface="Meiryo UI" panose="020B0604030504040204" pitchFamily="50" charset="-128"/>
                <a:ea typeface="Meiryo UI" panose="020B0604030504040204" pitchFamily="50" charset="-128"/>
              </a:rPr>
              <a:t>＜申し込み・お支払いまでの流れ＞</a:t>
            </a:r>
            <a:endParaRPr kumimoji="1" lang="ja-JP" altLang="en-US" sz="2400" dirty="0">
              <a:solidFill>
                <a:schemeClr val="accent2">
                  <a:lumMod val="50000"/>
                </a:schemeClr>
              </a:solidFill>
              <a:latin typeface="Meiryo UI" panose="020B0604030504040204" pitchFamily="50" charset="-128"/>
              <a:ea typeface="Meiryo UI" panose="020B0604030504040204" pitchFamily="50" charset="-128"/>
            </a:endParaRPr>
          </a:p>
        </p:txBody>
      </p:sp>
      <p:sp>
        <p:nvSpPr>
          <p:cNvPr id="20" name="角丸四角形 19"/>
          <p:cNvSpPr/>
          <p:nvPr/>
        </p:nvSpPr>
        <p:spPr>
          <a:xfrm>
            <a:off x="38538" y="8514877"/>
            <a:ext cx="1440000" cy="432000"/>
          </a:xfrm>
          <a:prstGeom prst="roundRect">
            <a:avLst/>
          </a:prstGeom>
          <a:solidFill>
            <a:srgbClr val="CCFFCC"/>
          </a:solidFill>
          <a:ln>
            <a:solidFill>
              <a:schemeClr val="accent6">
                <a:lumMod val="50000"/>
              </a:schemeClr>
            </a:solidFill>
          </a:ln>
        </p:spPr>
        <p:style>
          <a:lnRef idx="2">
            <a:schemeClr val="accent6"/>
          </a:lnRef>
          <a:fillRef idx="1">
            <a:schemeClr val="lt1"/>
          </a:fillRef>
          <a:effectRef idx="0">
            <a:schemeClr val="accent6"/>
          </a:effectRef>
          <a:fontRef idx="minor">
            <a:schemeClr val="dk1"/>
          </a:fontRef>
        </p:style>
        <p:txBody>
          <a:bodyPr lIns="36000" tIns="0" rIns="36000" bIns="0" rtlCol="0" anchor="ctr"/>
          <a:lstStyle/>
          <a:p>
            <a:r>
              <a:rPr kumimoji="1" lang="ja-JP" altLang="en-US" dirty="0">
                <a:solidFill>
                  <a:schemeClr val="tx1"/>
                </a:solidFill>
                <a:latin typeface="Meiryo UI" panose="020B0604030504040204" pitchFamily="50" charset="-128"/>
                <a:ea typeface="Meiryo UI" panose="020B0604030504040204" pitchFamily="50" charset="-128"/>
              </a:rPr>
              <a:t> ②</a:t>
            </a:r>
            <a:r>
              <a:rPr lang="ja-JP" altLang="en-US" dirty="0">
                <a:solidFill>
                  <a:schemeClr val="tx1"/>
                </a:solidFill>
                <a:latin typeface="Meiryo UI" panose="020B0604030504040204" pitchFamily="50" charset="-128"/>
                <a:ea typeface="Meiryo UI" panose="020B0604030504040204" pitchFamily="50" charset="-128"/>
              </a:rPr>
              <a:t>物品購入</a:t>
            </a:r>
            <a:endParaRPr kumimoji="1" lang="ja-JP" altLang="en-US" dirty="0">
              <a:solidFill>
                <a:schemeClr val="tx1"/>
              </a:solidFill>
              <a:latin typeface="Meiryo UI" panose="020B0604030504040204" pitchFamily="50" charset="-128"/>
              <a:ea typeface="Meiryo UI" panose="020B0604030504040204" pitchFamily="50" charset="-128"/>
            </a:endParaRPr>
          </a:p>
        </p:txBody>
      </p:sp>
      <p:sp>
        <p:nvSpPr>
          <p:cNvPr id="39" name="角丸四角形 38"/>
          <p:cNvSpPr/>
          <p:nvPr/>
        </p:nvSpPr>
        <p:spPr>
          <a:xfrm>
            <a:off x="36215" y="9306965"/>
            <a:ext cx="1440000" cy="432000"/>
          </a:xfrm>
          <a:prstGeom prst="roundRect">
            <a:avLst/>
          </a:prstGeom>
          <a:solidFill>
            <a:srgbClr val="CCFFCC"/>
          </a:solidFill>
          <a:ln>
            <a:solidFill>
              <a:schemeClr val="accent6">
                <a:lumMod val="50000"/>
              </a:schemeClr>
            </a:solidFill>
          </a:ln>
        </p:spPr>
        <p:style>
          <a:lnRef idx="2">
            <a:schemeClr val="accent6"/>
          </a:lnRef>
          <a:fillRef idx="1">
            <a:schemeClr val="lt1"/>
          </a:fillRef>
          <a:effectRef idx="0">
            <a:schemeClr val="accent6"/>
          </a:effectRef>
          <a:fontRef idx="minor">
            <a:schemeClr val="dk1"/>
          </a:fontRef>
        </p:style>
        <p:txBody>
          <a:bodyPr lIns="36000" tIns="0" rIns="36000" bIns="0" rtlCol="0" anchor="ctr"/>
          <a:lstStyle/>
          <a:p>
            <a:r>
              <a:rPr kumimoji="1" lang="ja-JP" altLang="en-US" dirty="0">
                <a:solidFill>
                  <a:schemeClr val="tx1"/>
                </a:solidFill>
                <a:latin typeface="Meiryo UI" panose="020B0604030504040204" pitchFamily="50" charset="-128"/>
                <a:ea typeface="Meiryo UI" panose="020B0604030504040204" pitchFamily="50" charset="-128"/>
              </a:rPr>
              <a:t> ③実績報告     </a:t>
            </a:r>
          </a:p>
        </p:txBody>
      </p:sp>
      <p:sp>
        <p:nvSpPr>
          <p:cNvPr id="40" name="角丸四角形 39"/>
          <p:cNvSpPr/>
          <p:nvPr/>
        </p:nvSpPr>
        <p:spPr>
          <a:xfrm>
            <a:off x="41251" y="10042242"/>
            <a:ext cx="1440000" cy="432000"/>
          </a:xfrm>
          <a:prstGeom prst="roundRect">
            <a:avLst/>
          </a:prstGeom>
          <a:solidFill>
            <a:srgbClr val="CCFFCC"/>
          </a:solidFill>
          <a:ln>
            <a:solidFill>
              <a:schemeClr val="accent6">
                <a:lumMod val="50000"/>
              </a:schemeClr>
            </a:solidFill>
          </a:ln>
        </p:spPr>
        <p:style>
          <a:lnRef idx="2">
            <a:schemeClr val="accent6"/>
          </a:lnRef>
          <a:fillRef idx="1">
            <a:schemeClr val="lt1"/>
          </a:fillRef>
          <a:effectRef idx="0">
            <a:schemeClr val="accent6"/>
          </a:effectRef>
          <a:fontRef idx="minor">
            <a:schemeClr val="dk1"/>
          </a:fontRef>
        </p:style>
        <p:txBody>
          <a:bodyPr lIns="36000" tIns="0" rIns="36000" bIns="0" rtlCol="0" anchor="ctr"/>
          <a:lstStyle/>
          <a:p>
            <a:r>
              <a:rPr kumimoji="1" lang="ja-JP" altLang="en-US" dirty="0">
                <a:solidFill>
                  <a:schemeClr val="tx1"/>
                </a:solidFill>
                <a:latin typeface="Meiryo UI" panose="020B0604030504040204" pitchFamily="50" charset="-128"/>
                <a:ea typeface="Meiryo UI" panose="020B0604030504040204" pitchFamily="50" charset="-128"/>
              </a:rPr>
              <a:t> ④支払い  </a:t>
            </a:r>
          </a:p>
        </p:txBody>
      </p:sp>
      <p:sp>
        <p:nvSpPr>
          <p:cNvPr id="10" name="テキスト ボックス 9">
            <a:extLst>
              <a:ext uri="{FF2B5EF4-FFF2-40B4-BE49-F238E27FC236}">
                <a16:creationId xmlns:a16="http://schemas.microsoft.com/office/drawing/2014/main" id="{BB749A41-25D6-93B6-AD51-48A08F66F824}"/>
              </a:ext>
            </a:extLst>
          </p:cNvPr>
          <p:cNvSpPr txBox="1"/>
          <p:nvPr/>
        </p:nvSpPr>
        <p:spPr>
          <a:xfrm>
            <a:off x="1660123" y="8298805"/>
            <a:ext cx="5738428" cy="923330"/>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rPr>
              <a:t>対象となる物品をご購入いただき、領収書やレシートを保管ください。なお、ご購入は申し込み受付完了後、令和</a:t>
            </a:r>
            <a:r>
              <a:rPr lang="en-US" altLang="ja-JP" b="1" dirty="0">
                <a:latin typeface="Meiryo UI" panose="020B0604030504040204" pitchFamily="50" charset="-128"/>
                <a:ea typeface="Meiryo UI" panose="020B0604030504040204" pitchFamily="50" charset="-128"/>
              </a:rPr>
              <a:t>8</a:t>
            </a:r>
            <a:r>
              <a:rPr lang="ja-JP" altLang="en-US" b="1" dirty="0">
                <a:latin typeface="Meiryo UI" panose="020B0604030504040204" pitchFamily="50" charset="-128"/>
                <a:ea typeface="Meiryo UI" panose="020B0604030504040204" pitchFamily="50" charset="-128"/>
              </a:rPr>
              <a:t>年１月</a:t>
            </a:r>
            <a:r>
              <a:rPr lang="en-US" altLang="ja-JP" b="1" dirty="0">
                <a:latin typeface="Meiryo UI" panose="020B0604030504040204" pitchFamily="50" charset="-128"/>
                <a:ea typeface="Meiryo UI" panose="020B0604030504040204" pitchFamily="50" charset="-128"/>
              </a:rPr>
              <a:t>30</a:t>
            </a:r>
            <a:r>
              <a:rPr lang="ja-JP" altLang="en-US" b="1" dirty="0">
                <a:latin typeface="Meiryo UI" panose="020B0604030504040204" pitchFamily="50" charset="-128"/>
                <a:ea typeface="Meiryo UI" panose="020B0604030504040204" pitchFamily="50" charset="-128"/>
              </a:rPr>
              <a:t>日（金）までお済ませください。</a:t>
            </a:r>
            <a:endParaRPr lang="en-US" altLang="ja-JP" b="1" dirty="0">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56A81C1F-C44D-875D-E146-C75EEFFEC0D5}"/>
              </a:ext>
            </a:extLst>
          </p:cNvPr>
          <p:cNvSpPr txBox="1"/>
          <p:nvPr/>
        </p:nvSpPr>
        <p:spPr>
          <a:xfrm>
            <a:off x="1660123" y="10092072"/>
            <a:ext cx="5738428" cy="369332"/>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rPr>
              <a:t>書類等確認確認後に随時お支払いいたします。</a:t>
            </a:r>
            <a:endParaRPr kumimoji="1" lang="ja-JP" altLang="en-US" b="1" dirty="0">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8198F66-8BA9-5AD3-D159-276A14A52049}"/>
              </a:ext>
            </a:extLst>
          </p:cNvPr>
          <p:cNvSpPr/>
          <p:nvPr/>
        </p:nvSpPr>
        <p:spPr>
          <a:xfrm>
            <a:off x="36215" y="3906317"/>
            <a:ext cx="7506745" cy="2784872"/>
          </a:xfrm>
          <a:prstGeom prst="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6" name="角丸四角形 38">
            <a:extLst>
              <a:ext uri="{FF2B5EF4-FFF2-40B4-BE49-F238E27FC236}">
                <a16:creationId xmlns:a16="http://schemas.microsoft.com/office/drawing/2014/main" id="{3CC7F9BC-6DC5-70C0-1605-7F18FF47F331}"/>
              </a:ext>
            </a:extLst>
          </p:cNvPr>
          <p:cNvSpPr/>
          <p:nvPr/>
        </p:nvSpPr>
        <p:spPr>
          <a:xfrm>
            <a:off x="36215" y="7434757"/>
            <a:ext cx="1440000" cy="432000"/>
          </a:xfrm>
          <a:prstGeom prst="roundRect">
            <a:avLst/>
          </a:prstGeom>
          <a:solidFill>
            <a:srgbClr val="CCFFCC"/>
          </a:solidFill>
          <a:ln>
            <a:solidFill>
              <a:schemeClr val="accent6">
                <a:lumMod val="50000"/>
              </a:schemeClr>
            </a:solidFill>
          </a:ln>
        </p:spPr>
        <p:style>
          <a:lnRef idx="2">
            <a:schemeClr val="accent6"/>
          </a:lnRef>
          <a:fillRef idx="1">
            <a:schemeClr val="lt1"/>
          </a:fillRef>
          <a:effectRef idx="0">
            <a:schemeClr val="accent6"/>
          </a:effectRef>
          <a:fontRef idx="minor">
            <a:schemeClr val="dk1"/>
          </a:fontRef>
        </p:style>
        <p:txBody>
          <a:bodyPr lIns="36000" tIns="0" rIns="36000" bIns="0" rtlCol="0" anchor="ctr"/>
          <a:lstStyle/>
          <a:p>
            <a:r>
              <a:rPr kumimoji="1" lang="ja-JP" altLang="en-US" dirty="0">
                <a:solidFill>
                  <a:schemeClr val="tx1"/>
                </a:solidFill>
                <a:latin typeface="Meiryo UI" panose="020B0604030504040204" pitchFamily="50" charset="-128"/>
                <a:ea typeface="Meiryo UI" panose="020B0604030504040204" pitchFamily="50" charset="-128"/>
              </a:rPr>
              <a:t> ①</a:t>
            </a:r>
            <a:r>
              <a:rPr lang="ja-JP" altLang="en-US" dirty="0">
                <a:solidFill>
                  <a:schemeClr val="tx1"/>
                </a:solidFill>
                <a:latin typeface="Meiryo UI" panose="020B0604030504040204" pitchFamily="50" charset="-128"/>
                <a:ea typeface="Meiryo UI" panose="020B0604030504040204" pitchFamily="50" charset="-128"/>
              </a:rPr>
              <a:t>申し込み</a:t>
            </a:r>
            <a:r>
              <a:rPr kumimoji="1" lang="ja-JP" altLang="en-US" dirty="0">
                <a:solidFill>
                  <a:schemeClr val="tx1"/>
                </a:solidFill>
                <a:latin typeface="Meiryo UI" panose="020B0604030504040204" pitchFamily="50" charset="-128"/>
                <a:ea typeface="Meiryo UI" panose="020B0604030504040204" pitchFamily="50" charset="-128"/>
              </a:rPr>
              <a:t>     </a:t>
            </a:r>
          </a:p>
        </p:txBody>
      </p:sp>
      <p:sp>
        <p:nvSpPr>
          <p:cNvPr id="8" name="テキスト ボックス 7">
            <a:extLst>
              <a:ext uri="{FF2B5EF4-FFF2-40B4-BE49-F238E27FC236}">
                <a16:creationId xmlns:a16="http://schemas.microsoft.com/office/drawing/2014/main" id="{5F3BFA8E-1307-D3BF-50DB-9C36908E4C5C}"/>
              </a:ext>
            </a:extLst>
          </p:cNvPr>
          <p:cNvSpPr txBox="1"/>
          <p:nvPr/>
        </p:nvSpPr>
        <p:spPr>
          <a:xfrm>
            <a:off x="1660123" y="9308658"/>
            <a:ext cx="5738428" cy="646331"/>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rPr>
              <a:t>必要書類が揃いましたら</a:t>
            </a:r>
            <a:r>
              <a:rPr kumimoji="1" lang="en-US" altLang="ja-JP" b="1" dirty="0">
                <a:solidFill>
                  <a:srgbClr val="FF0000"/>
                </a:solidFill>
                <a:highlight>
                  <a:srgbClr val="FFFF00"/>
                </a:highlight>
                <a:latin typeface="Meiryo UI" panose="020B0604030504040204" pitchFamily="50" charset="-128"/>
                <a:ea typeface="Meiryo UI" panose="020B0604030504040204" pitchFamily="50" charset="-128"/>
              </a:rPr>
              <a:t>J</a:t>
            </a:r>
            <a:r>
              <a:rPr kumimoji="1" lang="ja-JP" altLang="en-US" b="1" dirty="0">
                <a:solidFill>
                  <a:srgbClr val="FF0000"/>
                </a:solidFill>
                <a:highlight>
                  <a:srgbClr val="FFFF00"/>
                </a:highlight>
                <a:latin typeface="Meiryo UI" panose="020B0604030504040204" pitchFamily="50" charset="-128"/>
                <a:ea typeface="Meiryo UI" panose="020B0604030504040204" pitchFamily="50" charset="-128"/>
              </a:rPr>
              <a:t>Ａ●●●●までご提出ください。</a:t>
            </a:r>
            <a:endParaRPr lang="en-US" altLang="ja-JP" b="1" dirty="0">
              <a:latin typeface="Meiryo UI" panose="020B0604030504040204" pitchFamily="50" charset="-128"/>
              <a:ea typeface="Meiryo UI" panose="020B0604030504040204" pitchFamily="50" charset="-128"/>
            </a:endParaRPr>
          </a:p>
          <a:p>
            <a:r>
              <a:rPr lang="en-US" altLang="ja-JP" b="1" dirty="0">
                <a:latin typeface="Meiryo UI" panose="020B0604030504040204" pitchFamily="50" charset="-128"/>
                <a:ea typeface="Meiryo UI" panose="020B0604030504040204" pitchFamily="50" charset="-128"/>
              </a:rPr>
              <a:t>【</a:t>
            </a:r>
            <a:r>
              <a:rPr lang="ja-JP" altLang="en-US" b="1" dirty="0">
                <a:latin typeface="Meiryo UI" panose="020B0604030504040204" pitchFamily="50" charset="-128"/>
                <a:ea typeface="Meiryo UI" panose="020B0604030504040204" pitchFamily="50" charset="-128"/>
              </a:rPr>
              <a:t>最終期限</a:t>
            </a:r>
            <a:r>
              <a:rPr lang="en-US" altLang="ja-JP" b="1" dirty="0">
                <a:latin typeface="Meiryo UI" panose="020B0604030504040204" pitchFamily="50" charset="-128"/>
                <a:ea typeface="Meiryo UI" panose="020B0604030504040204" pitchFamily="50" charset="-128"/>
              </a:rPr>
              <a:t>】</a:t>
            </a:r>
            <a:r>
              <a:rPr lang="ja-JP" altLang="en-US" b="1" dirty="0">
                <a:latin typeface="Meiryo UI" panose="020B0604030504040204" pitchFamily="50" charset="-128"/>
                <a:ea typeface="Meiryo UI" panose="020B0604030504040204" pitchFamily="50" charset="-128"/>
              </a:rPr>
              <a:t>令和</a:t>
            </a:r>
            <a:r>
              <a:rPr lang="en-US" altLang="ja-JP" b="1" dirty="0">
                <a:latin typeface="Meiryo UI" panose="020B0604030504040204" pitchFamily="50" charset="-128"/>
                <a:ea typeface="Meiryo UI" panose="020B0604030504040204" pitchFamily="50" charset="-128"/>
              </a:rPr>
              <a:t>8</a:t>
            </a:r>
            <a:r>
              <a:rPr lang="ja-JP" altLang="en-US" b="1" dirty="0">
                <a:latin typeface="Meiryo UI" panose="020B0604030504040204" pitchFamily="50" charset="-128"/>
                <a:ea typeface="Meiryo UI" panose="020B0604030504040204" pitchFamily="50" charset="-128"/>
              </a:rPr>
              <a:t>年</a:t>
            </a:r>
            <a:r>
              <a:rPr lang="ja-JP" altLang="en-US" b="1" dirty="0">
                <a:solidFill>
                  <a:srgbClr val="FF0000"/>
                </a:solidFill>
                <a:highlight>
                  <a:srgbClr val="FFFF00"/>
                </a:highlight>
                <a:latin typeface="Meiryo UI" panose="020B0604030504040204" pitchFamily="50" charset="-128"/>
                <a:ea typeface="Meiryo UI" panose="020B0604030504040204" pitchFamily="50" charset="-128"/>
              </a:rPr>
              <a:t>１</a:t>
            </a:r>
            <a:r>
              <a:rPr kumimoji="1" lang="ja-JP" altLang="en-US" b="1" dirty="0">
                <a:solidFill>
                  <a:srgbClr val="FF0000"/>
                </a:solidFill>
                <a:highlight>
                  <a:srgbClr val="FFFF00"/>
                </a:highlight>
                <a:latin typeface="Meiryo UI" panose="020B0604030504040204" pitchFamily="50" charset="-128"/>
                <a:ea typeface="Meiryo UI" panose="020B0604030504040204" pitchFamily="50" charset="-128"/>
              </a:rPr>
              <a:t>月</a:t>
            </a:r>
            <a:r>
              <a:rPr lang="en-US" altLang="ja-JP" b="1" dirty="0">
                <a:solidFill>
                  <a:srgbClr val="FF0000"/>
                </a:solidFill>
                <a:highlight>
                  <a:srgbClr val="FFFF00"/>
                </a:highlight>
                <a:latin typeface="Meiryo UI" panose="020B0604030504040204" pitchFamily="50" charset="-128"/>
                <a:ea typeface="Meiryo UI" panose="020B0604030504040204" pitchFamily="50" charset="-128"/>
              </a:rPr>
              <a:t>30</a:t>
            </a:r>
            <a:r>
              <a:rPr kumimoji="1" lang="ja-JP" altLang="en-US" b="1" dirty="0">
                <a:solidFill>
                  <a:srgbClr val="FF0000"/>
                </a:solidFill>
                <a:highlight>
                  <a:srgbClr val="FFFF00"/>
                </a:highlight>
                <a:latin typeface="Meiryo UI" panose="020B0604030504040204" pitchFamily="50" charset="-128"/>
                <a:ea typeface="Meiryo UI" panose="020B0604030504040204" pitchFamily="50" charset="-128"/>
              </a:rPr>
              <a:t>日（金）まで</a:t>
            </a:r>
            <a:endParaRPr kumimoji="1" lang="ja-JP" altLang="en-US" b="1" dirty="0">
              <a:latin typeface="Meiryo UI" panose="020B0604030504040204" pitchFamily="50" charset="-128"/>
              <a:ea typeface="Meiryo UI" panose="020B0604030504040204" pitchFamily="50" charset="-128"/>
            </a:endParaRPr>
          </a:p>
        </p:txBody>
      </p:sp>
      <p:sp>
        <p:nvSpPr>
          <p:cNvPr id="13" name="吹き出し: 角を丸めた四角形 12">
            <a:extLst>
              <a:ext uri="{FF2B5EF4-FFF2-40B4-BE49-F238E27FC236}">
                <a16:creationId xmlns:a16="http://schemas.microsoft.com/office/drawing/2014/main" id="{87AC9E6F-489C-DD00-3730-803FC9710F30}"/>
              </a:ext>
            </a:extLst>
          </p:cNvPr>
          <p:cNvSpPr/>
          <p:nvPr/>
        </p:nvSpPr>
        <p:spPr>
          <a:xfrm>
            <a:off x="7689404" y="7779054"/>
            <a:ext cx="4588171" cy="1173518"/>
          </a:xfrm>
          <a:prstGeom prst="wedgeRoundRectCallout">
            <a:avLst>
              <a:gd name="adj1" fmla="val -70927"/>
              <a:gd name="adj2" fmla="val 11336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FF0000"/>
                </a:solidFill>
              </a:rPr>
              <a:t>印刷時、この吹き出しは消してください。</a:t>
            </a:r>
            <a:endParaRPr lang="en-US" altLang="ja-JP" dirty="0">
              <a:solidFill>
                <a:srgbClr val="FF0000"/>
              </a:solidFill>
            </a:endParaRPr>
          </a:p>
          <a:p>
            <a:endParaRPr kumimoji="1" lang="en-US" altLang="ja-JP" dirty="0"/>
          </a:p>
          <a:p>
            <a:r>
              <a:rPr lang="ja-JP" altLang="en-US" dirty="0"/>
              <a:t>貴</a:t>
            </a:r>
            <a:r>
              <a:rPr lang="en-US" altLang="ja-JP" dirty="0"/>
              <a:t>JA</a:t>
            </a:r>
            <a:r>
              <a:rPr lang="ja-JP" altLang="en-US" dirty="0"/>
              <a:t>において締切日を記載してください。</a:t>
            </a:r>
            <a:endParaRPr kumimoji="1" lang="ja-JP" altLang="en-US" dirty="0"/>
          </a:p>
        </p:txBody>
      </p:sp>
      <p:sp>
        <p:nvSpPr>
          <p:cNvPr id="14" name="吹き出し: 角を丸めた四角形 13">
            <a:extLst>
              <a:ext uri="{FF2B5EF4-FFF2-40B4-BE49-F238E27FC236}">
                <a16:creationId xmlns:a16="http://schemas.microsoft.com/office/drawing/2014/main" id="{4E8465C5-8109-DA0C-51DE-F7DA024660CA}"/>
              </a:ext>
            </a:extLst>
          </p:cNvPr>
          <p:cNvSpPr/>
          <p:nvPr/>
        </p:nvSpPr>
        <p:spPr>
          <a:xfrm>
            <a:off x="7705671" y="5173212"/>
            <a:ext cx="4588171" cy="1173518"/>
          </a:xfrm>
          <a:prstGeom prst="wedgeRoundRectCallout">
            <a:avLst>
              <a:gd name="adj1" fmla="val -70927"/>
              <a:gd name="adj2" fmla="val 11336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FF0000"/>
                </a:solidFill>
              </a:rPr>
              <a:t>印刷時、この吹き出しは消してください。</a:t>
            </a:r>
            <a:endParaRPr lang="en-US" altLang="ja-JP" dirty="0">
              <a:solidFill>
                <a:srgbClr val="FF0000"/>
              </a:solidFill>
            </a:endParaRPr>
          </a:p>
          <a:p>
            <a:endParaRPr kumimoji="1" lang="en-US" altLang="ja-JP" dirty="0"/>
          </a:p>
          <a:p>
            <a:r>
              <a:rPr lang="ja-JP" altLang="en-US" dirty="0"/>
              <a:t>貴</a:t>
            </a:r>
            <a:r>
              <a:rPr lang="en-US" altLang="ja-JP" dirty="0"/>
              <a:t>JA</a:t>
            </a:r>
            <a:r>
              <a:rPr lang="ja-JP" altLang="en-US" dirty="0"/>
              <a:t>において締切日を記載してください。</a:t>
            </a:r>
            <a:endParaRPr kumimoji="1" lang="ja-JP" altLang="en-US" dirty="0"/>
          </a:p>
        </p:txBody>
      </p:sp>
    </p:spTree>
    <p:extLst>
      <p:ext uri="{BB962C8B-B14F-4D97-AF65-F5344CB8AC3E}">
        <p14:creationId xmlns:p14="http://schemas.microsoft.com/office/powerpoint/2010/main" val="1901233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E5158409-3F40-08F6-208A-10ED9FFCC8B8}"/>
              </a:ext>
            </a:extLst>
          </p:cNvPr>
          <p:cNvSpPr/>
          <p:nvPr/>
        </p:nvSpPr>
        <p:spPr>
          <a:xfrm>
            <a:off x="-2650" y="8354732"/>
            <a:ext cx="7561263" cy="2194205"/>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917">
              <a:solidFill>
                <a:srgbClr val="00B050"/>
              </a:solidFill>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CC61C891-68B9-39BC-10F0-F00B4EB28BA9}"/>
              </a:ext>
            </a:extLst>
          </p:cNvPr>
          <p:cNvSpPr txBox="1"/>
          <p:nvPr/>
        </p:nvSpPr>
        <p:spPr>
          <a:xfrm>
            <a:off x="-17204" y="379401"/>
            <a:ext cx="5852417" cy="461665"/>
          </a:xfrm>
          <a:prstGeom prst="rect">
            <a:avLst/>
          </a:prstGeom>
          <a:noFill/>
        </p:spPr>
        <p:txBody>
          <a:bodyPr wrap="square" rtlCol="0">
            <a:spAutoFit/>
          </a:bodyPr>
          <a:lstStyle/>
          <a:p>
            <a:r>
              <a:rPr lang="ja-JP" altLang="en-US" sz="2400" dirty="0">
                <a:solidFill>
                  <a:schemeClr val="accent2">
                    <a:lumMod val="50000"/>
                  </a:schemeClr>
                </a:solidFill>
                <a:latin typeface="Meiryo UI" panose="020B0604030504040204" pitchFamily="50" charset="-128"/>
                <a:ea typeface="Meiryo UI" panose="020B0604030504040204" pitchFamily="50" charset="-128"/>
              </a:rPr>
              <a:t>＜補助対象物の考え方＞</a:t>
            </a:r>
            <a:endParaRPr kumimoji="1" lang="ja-JP" altLang="en-US" sz="2400" dirty="0">
              <a:solidFill>
                <a:schemeClr val="accent2">
                  <a:lumMod val="50000"/>
                </a:schemeClr>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A9E15697-4B21-B566-3B5F-06E3CCEDCB6E}"/>
              </a:ext>
            </a:extLst>
          </p:cNvPr>
          <p:cNvSpPr txBox="1"/>
          <p:nvPr/>
        </p:nvSpPr>
        <p:spPr>
          <a:xfrm>
            <a:off x="-40817" y="6681278"/>
            <a:ext cx="3437794" cy="461665"/>
          </a:xfrm>
          <a:prstGeom prst="rect">
            <a:avLst/>
          </a:prstGeom>
          <a:noFill/>
        </p:spPr>
        <p:txBody>
          <a:bodyPr wrap="square" rtlCol="0">
            <a:spAutoFit/>
          </a:bodyPr>
          <a:lstStyle/>
          <a:p>
            <a:r>
              <a:rPr lang="ja-JP" altLang="en-US" sz="2400" dirty="0">
                <a:solidFill>
                  <a:schemeClr val="accent2">
                    <a:lumMod val="50000"/>
                  </a:schemeClr>
                </a:solidFill>
                <a:latin typeface="Meiryo UI" panose="020B0604030504040204" pitchFamily="50" charset="-128"/>
                <a:ea typeface="Meiryo UI" panose="020B0604030504040204" pitchFamily="50" charset="-128"/>
              </a:rPr>
              <a:t>＜申込期日・申込先＞</a:t>
            </a:r>
            <a:endParaRPr kumimoji="1" lang="ja-JP" altLang="en-US" sz="2400" dirty="0">
              <a:solidFill>
                <a:schemeClr val="accent2">
                  <a:lumMod val="50000"/>
                </a:schemeClr>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8DF5C711-7614-0DFD-4203-84BA80B8BE8C}"/>
              </a:ext>
            </a:extLst>
          </p:cNvPr>
          <p:cNvSpPr txBox="1"/>
          <p:nvPr/>
        </p:nvSpPr>
        <p:spPr>
          <a:xfrm>
            <a:off x="0" y="8419943"/>
            <a:ext cx="5852417" cy="461665"/>
          </a:xfrm>
          <a:prstGeom prst="rect">
            <a:avLst/>
          </a:prstGeom>
          <a:noFill/>
        </p:spPr>
        <p:txBody>
          <a:bodyPr wrap="square" rtlCol="0">
            <a:spAutoFit/>
          </a:bodyPr>
          <a:lstStyle/>
          <a:p>
            <a:r>
              <a:rPr lang="ja-JP" altLang="en-US" sz="2400" dirty="0">
                <a:solidFill>
                  <a:schemeClr val="accent2">
                    <a:lumMod val="50000"/>
                  </a:schemeClr>
                </a:solidFill>
                <a:latin typeface="Meiryo UI" panose="020B0604030504040204" pitchFamily="50" charset="-128"/>
                <a:ea typeface="Meiryo UI" panose="020B0604030504040204" pitchFamily="50" charset="-128"/>
              </a:rPr>
              <a:t>＜問い合わせ先＞</a:t>
            </a:r>
            <a:endParaRPr kumimoji="1" lang="ja-JP" altLang="en-US" sz="2400" dirty="0">
              <a:solidFill>
                <a:schemeClr val="accent2">
                  <a:lumMod val="50000"/>
                </a:schemeClr>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BF9E8F0B-A348-B1F5-DA67-469D4D44B110}"/>
              </a:ext>
            </a:extLst>
          </p:cNvPr>
          <p:cNvSpPr txBox="1"/>
          <p:nvPr/>
        </p:nvSpPr>
        <p:spPr>
          <a:xfrm>
            <a:off x="434568" y="8925196"/>
            <a:ext cx="6804968" cy="1415772"/>
          </a:xfrm>
          <a:prstGeom prst="rect">
            <a:avLst/>
          </a:prstGeom>
          <a:noFill/>
        </p:spPr>
        <p:txBody>
          <a:bodyPr wrap="square" rtlCol="0">
            <a:spAutoFit/>
          </a:bodyPr>
          <a:lstStyle/>
          <a:p>
            <a:r>
              <a:rPr kumimoji="1" lang="en-US" altLang="ja-JP" sz="2000" b="1" dirty="0">
                <a:solidFill>
                  <a:schemeClr val="tx1"/>
                </a:solidFill>
                <a:latin typeface="Meiryo UI" panose="020B0604030504040204" pitchFamily="50" charset="-128"/>
                <a:ea typeface="Meiryo UI" panose="020B0604030504040204" pitchFamily="50" charset="-128"/>
              </a:rPr>
              <a:t>JA</a:t>
            </a:r>
            <a:r>
              <a:rPr kumimoji="1" lang="ja-JP" altLang="en-US" sz="2000" b="1" dirty="0">
                <a:solidFill>
                  <a:schemeClr val="tx1"/>
                </a:solidFill>
                <a:latin typeface="Meiryo UI" panose="020B0604030504040204" pitchFamily="50" charset="-128"/>
                <a:ea typeface="Meiryo UI" panose="020B0604030504040204" pitchFamily="50" charset="-128"/>
              </a:rPr>
              <a:t>東京中央会  都市農業支援部  </a:t>
            </a:r>
            <a:r>
              <a:rPr lang="ja-JP" altLang="en-US" sz="2000" b="1" dirty="0">
                <a:latin typeface="Meiryo UI" panose="020B0604030504040204" pitchFamily="50" charset="-128"/>
                <a:ea typeface="Meiryo UI" panose="020B0604030504040204" pitchFamily="50" charset="-128"/>
              </a:rPr>
              <a:t>　</a:t>
            </a:r>
            <a:endParaRPr lang="en-US" altLang="ja-JP" sz="2000" b="1" dirty="0">
              <a:latin typeface="Meiryo UI" panose="020B0604030504040204" pitchFamily="50" charset="-128"/>
              <a:ea typeface="Meiryo UI" panose="020B0604030504040204" pitchFamily="50" charset="-128"/>
            </a:endParaRPr>
          </a:p>
          <a:p>
            <a:r>
              <a:rPr kumimoji="1" lang="en-US" altLang="ja-JP" sz="2000" b="1" dirty="0">
                <a:solidFill>
                  <a:schemeClr val="tx1"/>
                </a:solidFill>
                <a:latin typeface="Meiryo UI" panose="020B0604030504040204" pitchFamily="50" charset="-128"/>
                <a:ea typeface="Meiryo UI" panose="020B0604030504040204" pitchFamily="50" charset="-128"/>
              </a:rPr>
              <a:t>TEL</a:t>
            </a:r>
            <a:r>
              <a:rPr kumimoji="1" lang="ja-JP" altLang="en-US" sz="2000" b="1" dirty="0">
                <a:solidFill>
                  <a:schemeClr val="tx1"/>
                </a:solidFill>
                <a:latin typeface="Meiryo UI" panose="020B0604030504040204" pitchFamily="50" charset="-128"/>
                <a:ea typeface="Meiryo UI" panose="020B0604030504040204" pitchFamily="50" charset="-128"/>
              </a:rPr>
              <a:t>： </a:t>
            </a:r>
            <a:r>
              <a:rPr kumimoji="1" lang="en-US" altLang="ja-JP" sz="2000" b="1" dirty="0">
                <a:solidFill>
                  <a:schemeClr val="tx1"/>
                </a:solidFill>
                <a:latin typeface="Meiryo UI" panose="020B0604030504040204" pitchFamily="50" charset="-128"/>
                <a:ea typeface="Meiryo UI" panose="020B0604030504040204" pitchFamily="50" charset="-128"/>
              </a:rPr>
              <a:t>042(528)1375</a:t>
            </a:r>
            <a:r>
              <a:rPr kumimoji="1" lang="ja-JP" altLang="en-US" sz="2000" b="1" dirty="0">
                <a:solidFill>
                  <a:schemeClr val="tx1"/>
                </a:solidFill>
                <a:latin typeface="Meiryo UI" panose="020B0604030504040204" pitchFamily="50" charset="-128"/>
                <a:ea typeface="Meiryo UI" panose="020B0604030504040204" pitchFamily="50" charset="-128"/>
              </a:rPr>
              <a:t>（直通）　</a:t>
            </a:r>
            <a:r>
              <a:rPr kumimoji="1" lang="en-US" altLang="ja-JP" sz="2000" b="1" dirty="0">
                <a:solidFill>
                  <a:schemeClr val="tx1"/>
                </a:solidFill>
                <a:latin typeface="Meiryo UI" panose="020B0604030504040204" pitchFamily="50" charset="-128"/>
                <a:ea typeface="Meiryo UI" panose="020B0604030504040204" pitchFamily="50" charset="-128"/>
              </a:rPr>
              <a:t>9:00</a:t>
            </a:r>
            <a:r>
              <a:rPr kumimoji="1" lang="ja-JP" altLang="en-US" sz="2000" b="1" dirty="0">
                <a:solidFill>
                  <a:schemeClr val="tx1"/>
                </a:solidFill>
                <a:latin typeface="Meiryo UI" panose="020B0604030504040204" pitchFamily="50" charset="-128"/>
                <a:ea typeface="Meiryo UI" panose="020B0604030504040204" pitchFamily="50" charset="-128"/>
              </a:rPr>
              <a:t>～</a:t>
            </a:r>
            <a:r>
              <a:rPr kumimoji="1" lang="en-US" altLang="ja-JP" sz="2000" b="1" dirty="0">
                <a:solidFill>
                  <a:schemeClr val="tx1"/>
                </a:solidFill>
                <a:latin typeface="Meiryo UI" panose="020B0604030504040204" pitchFamily="50" charset="-128"/>
                <a:ea typeface="Meiryo UI" panose="020B0604030504040204" pitchFamily="50" charset="-128"/>
              </a:rPr>
              <a:t>17:00</a:t>
            </a:r>
          </a:p>
          <a:p>
            <a:r>
              <a:rPr kumimoji="1" lang="ja-JP" altLang="en-US" sz="2000" b="1" dirty="0">
                <a:solidFill>
                  <a:schemeClr val="tx1"/>
                </a:solidFill>
                <a:latin typeface="Meiryo UI" panose="020B0604030504040204" pitchFamily="50" charset="-128"/>
                <a:ea typeface="Meiryo UI" panose="020B0604030504040204" pitchFamily="50" charset="-128"/>
              </a:rPr>
              <a:t>　</a:t>
            </a:r>
            <a:r>
              <a:rPr kumimoji="1" lang="en-US" altLang="ja-JP" sz="2000" b="1" dirty="0">
                <a:latin typeface="Meiryo UI" panose="020B0604030504040204" pitchFamily="50" charset="-128"/>
                <a:ea typeface="Meiryo UI" panose="020B0604030504040204" pitchFamily="50" charset="-128"/>
              </a:rPr>
              <a:t>E-mail: </a:t>
            </a:r>
            <a:r>
              <a:rPr kumimoji="1" lang="en-US" altLang="ja-JP" sz="2000" b="1" dirty="0">
                <a:solidFill>
                  <a:srgbClr val="0070C0"/>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cu_nousin@tokyo-ja.or.jp</a:t>
            </a:r>
            <a:endParaRPr kumimoji="1" lang="en-US" altLang="ja-JP" sz="2000" b="1" dirty="0">
              <a:solidFill>
                <a:srgbClr val="0070C0"/>
              </a:solidFill>
              <a:latin typeface="Meiryo UI" panose="020B0604030504040204" pitchFamily="50" charset="-128"/>
              <a:ea typeface="Meiryo UI" panose="020B0604030504040204" pitchFamily="50" charset="-128"/>
            </a:endParaRPr>
          </a:p>
          <a:p>
            <a:pPr>
              <a:spcBef>
                <a:spcPts val="1200"/>
              </a:spcBef>
            </a:pPr>
            <a:r>
              <a:rPr kumimoji="1" lang="ja-JP" altLang="en-US" sz="1600" b="1" dirty="0">
                <a:solidFill>
                  <a:schemeClr val="tx1"/>
                </a:solidFill>
                <a:latin typeface="Meiryo UI" panose="020B0604030504040204" pitchFamily="50" charset="-128"/>
                <a:ea typeface="Meiryo UI" panose="020B0604030504040204" pitchFamily="50" charset="-128"/>
              </a:rPr>
              <a:t>　</a:t>
            </a:r>
            <a:r>
              <a:rPr kumimoji="1" lang="en-US" altLang="ja-JP" sz="1600" b="1" dirty="0">
                <a:solidFill>
                  <a:schemeClr val="tx1"/>
                </a:solidFill>
                <a:latin typeface="Meiryo UI" panose="020B0604030504040204" pitchFamily="50" charset="-128"/>
                <a:ea typeface="Meiryo UI" panose="020B0604030504040204" pitchFamily="50" charset="-128"/>
              </a:rPr>
              <a:t>※</a:t>
            </a:r>
            <a:r>
              <a:rPr kumimoji="1" lang="ja-JP" altLang="en-US" sz="1600" b="1" dirty="0">
                <a:solidFill>
                  <a:schemeClr val="tx1"/>
                </a:solidFill>
                <a:latin typeface="Meiryo UI" panose="020B0604030504040204" pitchFamily="50" charset="-128"/>
                <a:ea typeface="Meiryo UI" panose="020B0604030504040204" pitchFamily="50" charset="-128"/>
              </a:rPr>
              <a:t>お問い合わせの場合、電話もしくはメールにてご連絡ください。</a:t>
            </a:r>
            <a:endParaRPr kumimoji="1" lang="en-US" altLang="ja-JP" sz="1600" b="1"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3D212634-913C-555F-7D64-2BC7D66D083B}"/>
              </a:ext>
            </a:extLst>
          </p:cNvPr>
          <p:cNvSpPr txBox="1"/>
          <p:nvPr/>
        </p:nvSpPr>
        <p:spPr>
          <a:xfrm>
            <a:off x="249718" y="7139126"/>
            <a:ext cx="7275329" cy="1015663"/>
          </a:xfrm>
          <a:prstGeom prst="rect">
            <a:avLst/>
          </a:prstGeom>
          <a:noFill/>
        </p:spPr>
        <p:txBody>
          <a:bodyPr wrap="square" rtlCol="0">
            <a:spAutoFit/>
          </a:bodyPr>
          <a:lstStyle/>
          <a:p>
            <a:r>
              <a:rPr kumimoji="1" lang="ja-JP" altLang="en-US" sz="2000" b="1" dirty="0">
                <a:solidFill>
                  <a:schemeClr val="tx1"/>
                </a:solidFill>
                <a:latin typeface="Meiryo UI" panose="020B0604030504040204" pitchFamily="50" charset="-128"/>
                <a:ea typeface="Meiryo UI" panose="020B0604030504040204" pitchFamily="50" charset="-128"/>
              </a:rPr>
              <a:t>申込締切 ：令和</a:t>
            </a:r>
            <a:r>
              <a:rPr kumimoji="1" lang="en-US" altLang="ja-JP" sz="2000" b="1" dirty="0">
                <a:solidFill>
                  <a:schemeClr val="tx1"/>
                </a:solidFill>
                <a:latin typeface="Meiryo UI" panose="020B0604030504040204" pitchFamily="50" charset="-128"/>
                <a:ea typeface="Meiryo UI" panose="020B0604030504040204" pitchFamily="50" charset="-128"/>
              </a:rPr>
              <a:t>7</a:t>
            </a:r>
            <a:r>
              <a:rPr kumimoji="1" lang="ja-JP" altLang="en-US" sz="2000" b="1" dirty="0">
                <a:solidFill>
                  <a:schemeClr val="tx1"/>
                </a:solidFill>
                <a:latin typeface="Meiryo UI" panose="020B0604030504040204" pitchFamily="50" charset="-128"/>
                <a:ea typeface="Meiryo UI" panose="020B0604030504040204" pitchFamily="50" charset="-128"/>
              </a:rPr>
              <a:t>年</a:t>
            </a:r>
            <a:r>
              <a:rPr lang="ja-JP" altLang="en-US" sz="2000" b="1" dirty="0">
                <a:latin typeface="Meiryo UI" panose="020B0604030504040204" pitchFamily="50" charset="-128"/>
                <a:ea typeface="Meiryo UI" panose="020B0604030504040204" pitchFamily="50" charset="-128"/>
              </a:rPr>
              <a:t>８</a:t>
            </a:r>
            <a:r>
              <a:rPr kumimoji="1" lang="ja-JP" altLang="en-US" sz="2000" b="1" dirty="0">
                <a:solidFill>
                  <a:schemeClr val="tx1"/>
                </a:solidFill>
                <a:latin typeface="Meiryo UI" panose="020B0604030504040204" pitchFamily="50" charset="-128"/>
                <a:ea typeface="Meiryo UI" panose="020B0604030504040204" pitchFamily="50" charset="-128"/>
              </a:rPr>
              <a:t>月</a:t>
            </a:r>
            <a:r>
              <a:rPr lang="ja-JP" altLang="en-US" sz="2000" b="1" dirty="0">
                <a:latin typeface="Meiryo UI" panose="020B0604030504040204" pitchFamily="50" charset="-128"/>
                <a:ea typeface="Meiryo UI" panose="020B0604030504040204" pitchFamily="50" charset="-128"/>
              </a:rPr>
              <a:t>１</a:t>
            </a:r>
            <a:r>
              <a:rPr kumimoji="1" lang="ja-JP" altLang="en-US" sz="2000" b="1" dirty="0">
                <a:solidFill>
                  <a:schemeClr val="tx1"/>
                </a:solidFill>
                <a:latin typeface="Meiryo UI" panose="020B0604030504040204" pitchFamily="50" charset="-128"/>
                <a:ea typeface="Meiryo UI" panose="020B0604030504040204" pitchFamily="50" charset="-128"/>
              </a:rPr>
              <a:t>日</a:t>
            </a:r>
            <a:r>
              <a:rPr kumimoji="1" lang="en-US" altLang="ja-JP" sz="2000" b="1" dirty="0">
                <a:solidFill>
                  <a:schemeClr val="tx1"/>
                </a:solidFill>
                <a:latin typeface="Meiryo UI" panose="020B0604030504040204" pitchFamily="50" charset="-128"/>
                <a:ea typeface="Meiryo UI" panose="020B0604030504040204" pitchFamily="50" charset="-128"/>
              </a:rPr>
              <a:t>(</a:t>
            </a:r>
            <a:r>
              <a:rPr lang="ja-JP" altLang="en-US" sz="2000" b="1" dirty="0">
                <a:latin typeface="Meiryo UI" panose="020B0604030504040204" pitchFamily="50" charset="-128"/>
                <a:ea typeface="Meiryo UI" panose="020B0604030504040204" pitchFamily="50" charset="-128"/>
              </a:rPr>
              <a:t>金</a:t>
            </a:r>
            <a:r>
              <a:rPr kumimoji="1" lang="en-US" altLang="ja-JP" sz="2000" b="1" dirty="0">
                <a:solidFill>
                  <a:schemeClr val="tx1"/>
                </a:solidFill>
                <a:latin typeface="Meiryo UI" panose="020B0604030504040204" pitchFamily="50" charset="-128"/>
                <a:ea typeface="Meiryo UI" panose="020B0604030504040204" pitchFamily="50" charset="-128"/>
              </a:rPr>
              <a:t>)</a:t>
            </a:r>
            <a:r>
              <a:rPr kumimoji="1" lang="ja-JP" altLang="en-US" sz="2000" b="1" dirty="0">
                <a:solidFill>
                  <a:schemeClr val="tx1"/>
                </a:solidFill>
                <a:latin typeface="Meiryo UI" panose="020B0604030504040204" pitchFamily="50" charset="-128"/>
                <a:ea typeface="Meiryo UI" panose="020B0604030504040204" pitchFamily="50" charset="-128"/>
              </a:rPr>
              <a:t>から</a:t>
            </a:r>
            <a:r>
              <a:rPr kumimoji="1" lang="ja-JP" altLang="en-US" sz="2000" b="1" dirty="0">
                <a:solidFill>
                  <a:srgbClr val="FF0000"/>
                </a:solidFill>
                <a:highlight>
                  <a:srgbClr val="FFFF00"/>
                </a:highlight>
                <a:latin typeface="Meiryo UI" panose="020B0604030504040204" pitchFamily="50" charset="-128"/>
                <a:ea typeface="Meiryo UI" panose="020B0604030504040204" pitchFamily="50" charset="-128"/>
              </a:rPr>
              <a:t>●月●日</a:t>
            </a:r>
            <a:r>
              <a:rPr kumimoji="1" lang="en-US" altLang="ja-JP" sz="2000" b="1" dirty="0">
                <a:solidFill>
                  <a:srgbClr val="FF0000"/>
                </a:solidFill>
                <a:highlight>
                  <a:srgbClr val="FFFF00"/>
                </a:highlight>
                <a:latin typeface="Meiryo UI" panose="020B0604030504040204" pitchFamily="50" charset="-128"/>
                <a:ea typeface="Meiryo UI" panose="020B0604030504040204" pitchFamily="50" charset="-128"/>
              </a:rPr>
              <a:t>(</a:t>
            </a:r>
            <a:r>
              <a:rPr lang="ja-JP" altLang="en-US" sz="2000" b="1" dirty="0">
                <a:solidFill>
                  <a:srgbClr val="FF0000"/>
                </a:solidFill>
                <a:highlight>
                  <a:srgbClr val="FFFF00"/>
                </a:highlight>
                <a:latin typeface="Meiryo UI" panose="020B0604030504040204" pitchFamily="50" charset="-128"/>
                <a:ea typeface="Meiryo UI" panose="020B0604030504040204" pitchFamily="50" charset="-128"/>
              </a:rPr>
              <a:t>●</a:t>
            </a:r>
            <a:r>
              <a:rPr kumimoji="1" lang="en-US" altLang="ja-JP" sz="2000" b="1" dirty="0">
                <a:solidFill>
                  <a:srgbClr val="FF0000"/>
                </a:solidFill>
                <a:highlight>
                  <a:srgbClr val="FFFF00"/>
                </a:highlight>
                <a:latin typeface="Meiryo UI" panose="020B0604030504040204" pitchFamily="50" charset="-128"/>
                <a:ea typeface="Meiryo UI" panose="020B0604030504040204" pitchFamily="50" charset="-128"/>
              </a:rPr>
              <a:t>)</a:t>
            </a:r>
            <a:r>
              <a:rPr kumimoji="1" lang="ja-JP" altLang="en-US" sz="2000" b="1" dirty="0">
                <a:solidFill>
                  <a:schemeClr val="tx1"/>
                </a:solidFill>
                <a:latin typeface="Meiryo UI" panose="020B0604030504040204" pitchFamily="50" charset="-128"/>
                <a:ea typeface="Meiryo UI" panose="020B0604030504040204" pitchFamily="50" charset="-128"/>
              </a:rPr>
              <a:t>まで</a:t>
            </a:r>
            <a:endParaRPr kumimoji="1" lang="en-US" altLang="ja-JP" sz="2000" b="1" dirty="0">
              <a:solidFill>
                <a:srgbClr val="FF0000"/>
              </a:solidFill>
              <a:highlight>
                <a:srgbClr val="FFFF00"/>
              </a:highlight>
              <a:latin typeface="Meiryo UI" panose="020B0604030504040204" pitchFamily="50" charset="-128"/>
              <a:ea typeface="Meiryo UI" panose="020B0604030504040204" pitchFamily="50" charset="-128"/>
            </a:endParaRPr>
          </a:p>
          <a:p>
            <a:r>
              <a:rPr kumimoji="1" lang="ja-JP" altLang="en-US" sz="2000" b="1" dirty="0">
                <a:solidFill>
                  <a:schemeClr val="tx1"/>
                </a:solidFill>
                <a:latin typeface="Meiryo UI" panose="020B0604030504040204" pitchFamily="50" charset="-128"/>
                <a:ea typeface="Meiryo UI" panose="020B0604030504040204" pitchFamily="50" charset="-128"/>
              </a:rPr>
              <a:t>申  込  先：</a:t>
            </a:r>
            <a:r>
              <a:rPr kumimoji="1" lang="en-US" altLang="ja-JP" sz="2000" b="1" dirty="0">
                <a:solidFill>
                  <a:srgbClr val="FF0000"/>
                </a:solidFill>
                <a:highlight>
                  <a:srgbClr val="FFFF00"/>
                </a:highlight>
                <a:latin typeface="Meiryo UI" panose="020B0604030504040204" pitchFamily="50" charset="-128"/>
                <a:ea typeface="Meiryo UI" panose="020B0604030504040204" pitchFamily="50" charset="-128"/>
              </a:rPr>
              <a:t>JA</a:t>
            </a:r>
            <a:r>
              <a:rPr kumimoji="1" lang="ja-JP" altLang="en-US" sz="2000" b="1" dirty="0">
                <a:solidFill>
                  <a:srgbClr val="FF0000"/>
                </a:solidFill>
                <a:highlight>
                  <a:srgbClr val="FFFF00"/>
                </a:highlight>
                <a:latin typeface="Meiryo UI" panose="020B0604030504040204" pitchFamily="50" charset="-128"/>
                <a:ea typeface="Meiryo UI" panose="020B0604030504040204" pitchFamily="50" charset="-128"/>
              </a:rPr>
              <a:t>●●　本店</a:t>
            </a:r>
            <a:r>
              <a:rPr kumimoji="1" lang="en-US" altLang="ja-JP" sz="2000" b="1" dirty="0">
                <a:solidFill>
                  <a:srgbClr val="FF0000"/>
                </a:solidFill>
                <a:highlight>
                  <a:srgbClr val="FFFF00"/>
                </a:highlight>
                <a:latin typeface="Meiryo UI" panose="020B0604030504040204" pitchFamily="50" charset="-128"/>
                <a:ea typeface="Meiryo UI" panose="020B0604030504040204" pitchFamily="50" charset="-128"/>
              </a:rPr>
              <a:t>/</a:t>
            </a:r>
            <a:r>
              <a:rPr kumimoji="1" lang="ja-JP" altLang="en-US" sz="2000" b="1" dirty="0">
                <a:solidFill>
                  <a:srgbClr val="FF0000"/>
                </a:solidFill>
                <a:highlight>
                  <a:srgbClr val="FFFF00"/>
                </a:highlight>
                <a:latin typeface="Meiryo UI" panose="020B0604030504040204" pitchFamily="50" charset="-128"/>
                <a:ea typeface="Meiryo UI" panose="020B0604030504040204" pitchFamily="50" charset="-128"/>
              </a:rPr>
              <a:t>支店</a:t>
            </a:r>
            <a:endParaRPr kumimoji="1" lang="en-US" altLang="ja-JP" sz="2000" b="1" dirty="0">
              <a:solidFill>
                <a:srgbClr val="FF0000"/>
              </a:solidFill>
              <a:highlight>
                <a:srgbClr val="FFFF00"/>
              </a:highlight>
              <a:latin typeface="Meiryo UI" panose="020B0604030504040204" pitchFamily="50" charset="-128"/>
              <a:ea typeface="Meiryo UI" panose="020B0604030504040204" pitchFamily="50" charset="-128"/>
            </a:endParaRPr>
          </a:p>
          <a:p>
            <a:r>
              <a:rPr lang="ja-JP" altLang="en-US" sz="2000" b="1" dirty="0">
                <a:latin typeface="Meiryo UI" panose="020B0604030504040204" pitchFamily="50" charset="-128"/>
                <a:ea typeface="Meiryo UI" panose="020B0604030504040204" pitchFamily="50" charset="-128"/>
              </a:rPr>
              <a:t>連  絡  先：</a:t>
            </a:r>
            <a:r>
              <a:rPr lang="ja-JP" altLang="en-US" sz="2000" b="1" dirty="0">
                <a:solidFill>
                  <a:srgbClr val="FF0000"/>
                </a:solidFill>
                <a:highlight>
                  <a:srgbClr val="FFFF00"/>
                </a:highlight>
                <a:latin typeface="Meiryo UI" panose="020B0604030504040204" pitchFamily="50" charset="-128"/>
                <a:ea typeface="Meiryo UI" panose="020B0604030504040204" pitchFamily="50" charset="-128"/>
              </a:rPr>
              <a:t>０００－０００－００００</a:t>
            </a:r>
            <a:endParaRPr kumimoji="1" lang="en-US" altLang="ja-JP" sz="2000" b="1" dirty="0">
              <a:solidFill>
                <a:srgbClr val="FF0000"/>
              </a:solidFill>
              <a:highlight>
                <a:srgbClr val="FFFF00"/>
              </a:highlight>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7D6F34C6-FD39-766F-25C3-B5BC7276AC38}"/>
              </a:ext>
            </a:extLst>
          </p:cNvPr>
          <p:cNvSpPr txBox="1"/>
          <p:nvPr/>
        </p:nvSpPr>
        <p:spPr>
          <a:xfrm>
            <a:off x="147860" y="5489412"/>
            <a:ext cx="7378385" cy="907941"/>
          </a:xfrm>
          <a:prstGeom prst="rect">
            <a:avLst/>
          </a:prstGeom>
          <a:noFill/>
        </p:spPr>
        <p:txBody>
          <a:bodyPr wrap="square">
            <a:spAutoFit/>
          </a:bodyPr>
          <a:lstStyle/>
          <a:p>
            <a:pPr>
              <a:spcBef>
                <a:spcPts val="300"/>
              </a:spcBef>
            </a:pPr>
            <a:r>
              <a:rPr lang="ja-JP" altLang="en-US" sz="1600" b="1" dirty="0">
                <a:latin typeface="Meiryo UI" panose="020B0604030504040204" pitchFamily="50" charset="-128"/>
                <a:ea typeface="Meiryo UI" panose="020B0604030504040204" pitchFamily="50" charset="-128"/>
              </a:rPr>
              <a:t>詳細については、</a:t>
            </a:r>
            <a:r>
              <a:rPr lang="en-US" altLang="ja-JP" sz="1600" b="1" dirty="0">
                <a:latin typeface="Meiryo UI" panose="020B0604030504040204" pitchFamily="50" charset="-128"/>
                <a:ea typeface="Meiryo UI" panose="020B0604030504040204" pitchFamily="50" charset="-128"/>
              </a:rPr>
              <a:t>JA</a:t>
            </a:r>
            <a:r>
              <a:rPr lang="ja-JP" altLang="en-US" sz="1600" b="1" dirty="0">
                <a:latin typeface="Meiryo UI" panose="020B0604030504040204" pitchFamily="50" charset="-128"/>
                <a:ea typeface="Meiryo UI" panose="020B0604030504040204" pitchFamily="50" charset="-128"/>
              </a:rPr>
              <a:t>もしくは以下問い合わせ先にご相談ください。</a:t>
            </a:r>
            <a:endParaRPr lang="en-US" altLang="ja-JP" sz="1600" b="1" dirty="0">
              <a:latin typeface="Meiryo UI" panose="020B0604030504040204" pitchFamily="50" charset="-128"/>
              <a:ea typeface="Meiryo UI" panose="020B0604030504040204" pitchFamily="50" charset="-128"/>
            </a:endParaRPr>
          </a:p>
          <a:p>
            <a:pPr>
              <a:spcBef>
                <a:spcPts val="300"/>
              </a:spcBef>
            </a:pPr>
            <a:r>
              <a:rPr lang="ja-JP" altLang="en-US" sz="1600" b="1" dirty="0">
                <a:latin typeface="Meiryo UI" panose="020B0604030504040204" pitchFamily="50" charset="-128"/>
                <a:ea typeface="Meiryo UI" panose="020B0604030504040204" pitchFamily="50" charset="-128"/>
              </a:rPr>
              <a:t>要綱・要領や申請様式は、</a:t>
            </a:r>
            <a:r>
              <a:rPr lang="en-US" altLang="ja-JP" sz="1600" b="1" dirty="0">
                <a:latin typeface="Meiryo UI" panose="020B0604030504040204" pitchFamily="50" charset="-128"/>
                <a:ea typeface="Meiryo UI" panose="020B0604030504040204" pitchFamily="50" charset="-128"/>
              </a:rPr>
              <a:t>JA</a:t>
            </a:r>
            <a:r>
              <a:rPr lang="ja-JP" altLang="en-US" sz="1600" b="1" dirty="0">
                <a:latin typeface="Meiryo UI" panose="020B0604030504040204" pitchFamily="50" charset="-128"/>
                <a:ea typeface="Meiryo UI" panose="020B0604030504040204" pitchFamily="50" charset="-128"/>
              </a:rPr>
              <a:t>東京中央会</a:t>
            </a:r>
            <a:r>
              <a:rPr lang="en-US" altLang="ja-JP" sz="1600" b="1" dirty="0">
                <a:latin typeface="Meiryo UI" panose="020B0604030504040204" pitchFamily="50" charset="-128"/>
                <a:ea typeface="Meiryo UI" panose="020B0604030504040204" pitchFamily="50" charset="-128"/>
              </a:rPr>
              <a:t>HP</a:t>
            </a:r>
            <a:r>
              <a:rPr lang="ja-JP" altLang="en-US" sz="1600" b="1" dirty="0">
                <a:latin typeface="Meiryo UI" panose="020B0604030504040204" pitchFamily="50" charset="-128"/>
                <a:ea typeface="Meiryo UI" panose="020B0604030504040204" pitchFamily="50" charset="-128"/>
              </a:rPr>
              <a:t>上にて公表いたします。</a:t>
            </a:r>
            <a:endParaRPr lang="en-US" altLang="ja-JP" sz="1600" b="1" dirty="0">
              <a:latin typeface="Meiryo UI" panose="020B0604030504040204" pitchFamily="50" charset="-128"/>
              <a:ea typeface="Meiryo UI" panose="020B0604030504040204" pitchFamily="50" charset="-128"/>
            </a:endParaRPr>
          </a:p>
          <a:p>
            <a:pPr>
              <a:spcBef>
                <a:spcPts val="300"/>
              </a:spcBef>
            </a:pPr>
            <a:r>
              <a:rPr lang="en-US" altLang="ja-JP" sz="1600" b="1" dirty="0">
                <a:latin typeface="Meiryo UI" panose="020B0604030504040204" pitchFamily="50" charset="-128"/>
                <a:ea typeface="Meiryo UI" panose="020B0604030504040204" pitchFamily="50" charset="-128"/>
              </a:rPr>
              <a:t>JA</a:t>
            </a:r>
            <a:r>
              <a:rPr lang="ja-JP" altLang="en-US" sz="1600" b="1" dirty="0">
                <a:latin typeface="Meiryo UI" panose="020B0604030504040204" pitchFamily="50" charset="-128"/>
                <a:ea typeface="Meiryo UI" panose="020B0604030504040204" pitchFamily="50" charset="-128"/>
              </a:rPr>
              <a:t>東京中央会</a:t>
            </a:r>
            <a:r>
              <a:rPr lang="en-US" altLang="ja-JP" sz="1600" b="1" dirty="0">
                <a:latin typeface="Meiryo UI" panose="020B0604030504040204" pitchFamily="50" charset="-128"/>
                <a:ea typeface="Meiryo UI" panose="020B0604030504040204" pitchFamily="50" charset="-128"/>
              </a:rPr>
              <a:t>HP</a:t>
            </a:r>
            <a:r>
              <a:rPr lang="ja-JP" altLang="en-US" sz="1600" b="1" dirty="0">
                <a:latin typeface="Meiryo UI" panose="020B0604030504040204" pitchFamily="50" charset="-128"/>
                <a:ea typeface="Meiryo UI" panose="020B0604030504040204" pitchFamily="50" charset="-128"/>
              </a:rPr>
              <a:t>　</a:t>
            </a:r>
            <a:r>
              <a:rPr lang="en-US" altLang="ja-JP" sz="1600" b="1" dirty="0">
                <a:latin typeface="Meiryo UI" panose="020B0604030504040204" pitchFamily="50" charset="-128"/>
                <a:ea typeface="Meiryo UI" panose="020B0604030504040204" pitchFamily="50" charset="-128"/>
                <a:hlinkClick r:id="rId3"/>
              </a:rPr>
              <a:t>https://www.tokyo-ja.or.jp/</a:t>
            </a:r>
            <a:r>
              <a:rPr lang="ja-JP" altLang="en-US" sz="1600" b="1" dirty="0">
                <a:latin typeface="Meiryo UI" panose="020B0604030504040204" pitchFamily="50" charset="-128"/>
                <a:ea typeface="Meiryo UI" panose="020B0604030504040204" pitchFamily="50" charset="-128"/>
              </a:rPr>
              <a:t>　　</a:t>
            </a:r>
            <a:r>
              <a:rPr lang="ja-JP" altLang="en-US" sz="1400" b="1" dirty="0">
                <a:latin typeface="Meiryo UI" panose="020B0604030504040204" pitchFamily="50" charset="-128"/>
                <a:ea typeface="Meiryo UI" panose="020B0604030504040204" pitchFamily="50" charset="-128"/>
              </a:rPr>
              <a:t>新着情報をご確認ください。</a:t>
            </a:r>
            <a:r>
              <a:rPr lang="ja-JP" altLang="en-US" sz="1600" b="1" dirty="0">
                <a:latin typeface="Meiryo UI" panose="020B0604030504040204" pitchFamily="50" charset="-128"/>
                <a:ea typeface="Meiryo UI" panose="020B0604030504040204" pitchFamily="50" charset="-128"/>
              </a:rPr>
              <a:t>　</a:t>
            </a:r>
            <a:endParaRPr lang="en-US" altLang="ja-JP" sz="1600" b="1"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238C67CB-1FAB-B485-DB40-3387E45A74FA}"/>
              </a:ext>
            </a:extLst>
          </p:cNvPr>
          <p:cNvSpPr txBox="1"/>
          <p:nvPr/>
        </p:nvSpPr>
        <p:spPr>
          <a:xfrm>
            <a:off x="3420590" y="297206"/>
            <a:ext cx="3759875" cy="584775"/>
          </a:xfrm>
          <a:prstGeom prst="rect">
            <a:avLst/>
          </a:prstGeom>
          <a:noFill/>
        </p:spPr>
        <p:txBody>
          <a:bodyPr wrap="square">
            <a:spAutoFit/>
          </a:bodyPr>
          <a:lstStyle/>
          <a:p>
            <a:pPr>
              <a:spcBef>
                <a:spcPts val="300"/>
              </a:spcBef>
            </a:pPr>
            <a:r>
              <a:rPr lang="ja-JP" altLang="en-US" sz="1600" b="1" dirty="0">
                <a:solidFill>
                  <a:srgbClr val="FF0000"/>
                </a:solidFill>
                <a:latin typeface="Meiryo UI" panose="020B0604030504040204" pitchFamily="50" charset="-128"/>
                <a:ea typeface="Meiryo UI" panose="020B0604030504040204" pitchFamily="50" charset="-128"/>
              </a:rPr>
              <a:t>令和８年１月</a:t>
            </a:r>
            <a:r>
              <a:rPr lang="en-US" altLang="ja-JP" sz="1600" b="1" dirty="0">
                <a:solidFill>
                  <a:srgbClr val="FF0000"/>
                </a:solidFill>
                <a:latin typeface="Meiryo UI" panose="020B0604030504040204" pitchFamily="50" charset="-128"/>
                <a:ea typeface="Meiryo UI" panose="020B0604030504040204" pitchFamily="50" charset="-128"/>
              </a:rPr>
              <a:t>30</a:t>
            </a:r>
            <a:r>
              <a:rPr lang="ja-JP" altLang="en-US" sz="1600" b="1" dirty="0">
                <a:solidFill>
                  <a:srgbClr val="FF0000"/>
                </a:solidFill>
                <a:latin typeface="Meiryo UI" panose="020B0604030504040204" pitchFamily="50" charset="-128"/>
                <a:ea typeface="Meiryo UI" panose="020B0604030504040204" pitchFamily="50" charset="-128"/>
              </a:rPr>
              <a:t>日までにご購入いただいたものが対象です。</a:t>
            </a:r>
            <a:endParaRPr lang="en-US" altLang="ja-JP" sz="1600" b="1" dirty="0">
              <a:solidFill>
                <a:srgbClr val="FF0000"/>
              </a:solidFill>
              <a:latin typeface="Meiryo UI" panose="020B0604030504040204" pitchFamily="50" charset="-128"/>
              <a:ea typeface="Meiryo UI" panose="020B0604030504040204" pitchFamily="50" charset="-128"/>
            </a:endParaRPr>
          </a:p>
        </p:txBody>
      </p:sp>
      <p:sp>
        <p:nvSpPr>
          <p:cNvPr id="7" name="吹き出し: 角を丸めた四角形 6">
            <a:extLst>
              <a:ext uri="{FF2B5EF4-FFF2-40B4-BE49-F238E27FC236}">
                <a16:creationId xmlns:a16="http://schemas.microsoft.com/office/drawing/2014/main" id="{102FB8B1-E332-B544-6FA5-C1F355D89144}"/>
              </a:ext>
            </a:extLst>
          </p:cNvPr>
          <p:cNvSpPr/>
          <p:nvPr/>
        </p:nvSpPr>
        <p:spPr>
          <a:xfrm>
            <a:off x="6695854" y="3536686"/>
            <a:ext cx="4301439" cy="2265799"/>
          </a:xfrm>
          <a:prstGeom prst="wedgeRoundRectCallout">
            <a:avLst>
              <a:gd name="adj1" fmla="val -44326"/>
              <a:gd name="adj2" fmla="val 9122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FF0000"/>
                </a:solidFill>
              </a:rPr>
              <a:t>印刷時、この吹き出しは消してください。</a:t>
            </a:r>
            <a:endParaRPr lang="en-US" altLang="ja-JP" dirty="0">
              <a:solidFill>
                <a:srgbClr val="FF0000"/>
              </a:solidFill>
            </a:endParaRPr>
          </a:p>
          <a:p>
            <a:endParaRPr kumimoji="1" lang="en-US" altLang="ja-JP" dirty="0"/>
          </a:p>
          <a:p>
            <a:r>
              <a:rPr lang="ja-JP" altLang="en-US" dirty="0"/>
              <a:t>貴</a:t>
            </a:r>
            <a:r>
              <a:rPr lang="en-US" altLang="ja-JP" dirty="0"/>
              <a:t>JA</a:t>
            </a:r>
            <a:r>
              <a:rPr lang="ja-JP" altLang="en-US" dirty="0"/>
              <a:t>において申請とりまとめ窓口、電話番号、締切日を記載してください。</a:t>
            </a:r>
            <a:endParaRPr kumimoji="1" lang="ja-JP" altLang="en-US" dirty="0"/>
          </a:p>
        </p:txBody>
      </p:sp>
      <p:graphicFrame>
        <p:nvGraphicFramePr>
          <p:cNvPr id="2" name="表 1">
            <a:extLst>
              <a:ext uri="{FF2B5EF4-FFF2-40B4-BE49-F238E27FC236}">
                <a16:creationId xmlns:a16="http://schemas.microsoft.com/office/drawing/2014/main" id="{5098B191-31A6-1B98-97A4-72AA093E3779}"/>
              </a:ext>
            </a:extLst>
          </p:cNvPr>
          <p:cNvGraphicFramePr>
            <a:graphicFrameLocks noGrp="1"/>
          </p:cNvGraphicFramePr>
          <p:nvPr>
            <p:extLst>
              <p:ext uri="{D42A27DB-BD31-4B8C-83A1-F6EECF244321}">
                <p14:modId xmlns:p14="http://schemas.microsoft.com/office/powerpoint/2010/main" val="4289513616"/>
              </p:ext>
            </p:extLst>
          </p:nvPr>
        </p:nvGraphicFramePr>
        <p:xfrm>
          <a:off x="140691" y="1047077"/>
          <a:ext cx="6984000" cy="4156782"/>
        </p:xfrm>
        <a:graphic>
          <a:graphicData uri="http://schemas.openxmlformats.org/drawingml/2006/table">
            <a:tbl>
              <a:tblPr firstRow="1" bandRow="1">
                <a:tableStyleId>{F5AB1C69-6EDB-4FF4-983F-18BD219EF322}</a:tableStyleId>
              </a:tblPr>
              <a:tblGrid>
                <a:gridCol w="3492000">
                  <a:extLst>
                    <a:ext uri="{9D8B030D-6E8A-4147-A177-3AD203B41FA5}">
                      <a16:colId xmlns:a16="http://schemas.microsoft.com/office/drawing/2014/main" val="606430008"/>
                    </a:ext>
                  </a:extLst>
                </a:gridCol>
                <a:gridCol w="3492000">
                  <a:extLst>
                    <a:ext uri="{9D8B030D-6E8A-4147-A177-3AD203B41FA5}">
                      <a16:colId xmlns:a16="http://schemas.microsoft.com/office/drawing/2014/main" val="2985136325"/>
                    </a:ext>
                  </a:extLst>
                </a:gridCol>
              </a:tblGrid>
              <a:tr h="592782">
                <a:tc>
                  <a:txBody>
                    <a:bodyPr/>
                    <a:lstStyle/>
                    <a:p>
                      <a:pPr algn="ctr">
                        <a:spcAft>
                          <a:spcPts val="0"/>
                        </a:spcAft>
                      </a:pPr>
                      <a:r>
                        <a:rPr lang="ja-JP" altLang="en-US" sz="1600" kern="100" dirty="0">
                          <a:solidFill>
                            <a:schemeClr val="tx1"/>
                          </a:solidFill>
                          <a:effectLst/>
                          <a:latin typeface="Meiryo UI" panose="020B0604030504040204" pitchFamily="50" charset="-128"/>
                          <a:ea typeface="Meiryo UI" panose="020B0604030504040204" pitchFamily="50" charset="-128"/>
                        </a:rPr>
                        <a:t>補助対象品目</a:t>
                      </a:r>
                      <a:endParaRPr lang="ja-JP" sz="1600"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53975" marR="53975" marT="53975" marB="539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a:txBody>
                    <a:bodyPr/>
                    <a:lstStyle/>
                    <a:p>
                      <a:pPr algn="ctr">
                        <a:spcAft>
                          <a:spcPts val="0"/>
                        </a:spcAft>
                      </a:pPr>
                      <a:r>
                        <a:rPr lang="ja-JP" sz="1600" kern="100" dirty="0">
                          <a:solidFill>
                            <a:schemeClr val="tx1"/>
                          </a:solidFill>
                          <a:effectLst/>
                          <a:latin typeface="Meiryo UI" panose="020B0604030504040204" pitchFamily="50" charset="-128"/>
                          <a:ea typeface="Meiryo UI" panose="020B0604030504040204" pitchFamily="50" charset="-128"/>
                        </a:rPr>
                        <a:t>具体的な補助対象等</a:t>
                      </a:r>
                      <a:endParaRPr lang="ja-JP" sz="1600"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985" marR="698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extLst>
                  <a:ext uri="{0D108BD9-81ED-4DB2-BD59-A6C34878D82A}">
                    <a16:rowId xmlns:a16="http://schemas.microsoft.com/office/drawing/2014/main" val="1172482947"/>
                  </a:ext>
                </a:extLst>
              </a:tr>
              <a:tr h="1656000">
                <a:tc>
                  <a:txBody>
                    <a:bodyPr/>
                    <a:lstStyle/>
                    <a:p>
                      <a:r>
                        <a:rPr kumimoji="1" lang="ja-JP" altLang="en-US" sz="1600" dirty="0">
                          <a:latin typeface="Meiryo UI" panose="020B0604030504040204" pitchFamily="50" charset="-128"/>
                          <a:ea typeface="Meiryo UI" panose="020B0604030504040204" pitchFamily="50" charset="-128"/>
                        </a:rPr>
                        <a:t>（１）周年出荷を行うための認証生産</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　　　　者への種苗購入費補助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600" dirty="0">
                          <a:latin typeface="Meiryo UI" panose="020B0604030504040204" pitchFamily="50" charset="-128"/>
                          <a:ea typeface="Meiryo UI" panose="020B0604030504040204" pitchFamily="50" charset="-128"/>
                        </a:rPr>
                        <a:t>前年度の東京都エコ農産物認証委員会において、新規に認証生産者と認めらされた者及び、既認証生産者で前年度に比べて認証品目を増やした者が、今年度に新しく認証された品目の種苗を初めて導入する場合の購入経費</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75167252"/>
                  </a:ext>
                </a:extLst>
              </a:tr>
              <a:tr h="1908000">
                <a:tc>
                  <a:txBody>
                    <a:bodyPr/>
                    <a:lstStyle/>
                    <a:p>
                      <a:r>
                        <a:rPr kumimoji="1" lang="ja-JP" altLang="en-US" sz="1600" dirty="0">
                          <a:latin typeface="Meiryo UI" panose="020B0604030504040204" pitchFamily="50" charset="-128"/>
                          <a:ea typeface="Meiryo UI" panose="020B0604030504040204" pitchFamily="50" charset="-128"/>
                        </a:rPr>
                        <a:t>（２）化学合成農薬削減のための資材</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　　　　購入費補助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600" dirty="0">
                          <a:latin typeface="Meiryo UI" panose="020B0604030504040204" pitchFamily="50" charset="-128"/>
                          <a:ea typeface="Meiryo UI" panose="020B0604030504040204" pitchFamily="50" charset="-128"/>
                        </a:rPr>
                        <a:t>別紙に定める化学合成農薬削減技術のための資材の購入経費</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例）〇黄色光、赤色光、紫色光、緑色</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　　　　　光等を利用する農業資材</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　　　〇紫外線反射シート</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　　　〇フェロモントラップ</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　　　</a:t>
                      </a:r>
                      <a:r>
                        <a:rPr kumimoji="1" lang="zh-TW" altLang="en-US" sz="1600" dirty="0">
                          <a:latin typeface="Meiryo UI" panose="020B0604030504040204" pitchFamily="50" charset="-128"/>
                          <a:ea typeface="Meiryo UI" panose="020B0604030504040204" pitchFamily="50" charset="-128"/>
                        </a:rPr>
                        <a:t>〇天敵昆虫製剤</a:t>
                      </a:r>
                      <a:endParaRPr kumimoji="1" lang="en-US" altLang="ja-JP" sz="16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41890230"/>
                  </a:ext>
                </a:extLst>
              </a:tr>
            </a:tbl>
          </a:graphicData>
        </a:graphic>
      </p:graphicFrame>
    </p:spTree>
    <p:extLst>
      <p:ext uri="{BB962C8B-B14F-4D97-AF65-F5344CB8AC3E}">
        <p14:creationId xmlns:p14="http://schemas.microsoft.com/office/powerpoint/2010/main" val="65448752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3804</TotalTime>
  <Words>699</Words>
  <Application>Microsoft Office PowerPoint</Application>
  <PresentationFormat>ユーザー設定</PresentationFormat>
  <Paragraphs>64</Paragraphs>
  <Slides>2</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HGP創英角ﾎﾟｯﾌﾟ体</vt:lpstr>
      <vt:lpstr>Meiryo UI</vt:lpstr>
      <vt:lpstr>Arial</vt:lpstr>
      <vt:lpstr>Calibri</vt:lpstr>
      <vt:lpstr>Office ​​テーマ</vt:lpstr>
      <vt:lpstr>PowerPoint プレゼンテーション</vt:lpstr>
      <vt:lpstr>PowerPoint プレゼンテーション</vt:lpstr>
    </vt:vector>
  </TitlesOfParts>
  <Company>東京都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東京都</dc:creator>
  <cp:lastModifiedBy>五十嵐 匠</cp:lastModifiedBy>
  <cp:revision>344</cp:revision>
  <cp:lastPrinted>2023-05-08T08:29:51Z</cp:lastPrinted>
  <dcterms:created xsi:type="dcterms:W3CDTF">2016-01-05T06:56:49Z</dcterms:created>
  <dcterms:modified xsi:type="dcterms:W3CDTF">2025-07-25T02:25:42Z</dcterms:modified>
</cp:coreProperties>
</file>